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9" r:id="rId4"/>
    <p:sldId id="260" r:id="rId5"/>
    <p:sldId id="261" r:id="rId6"/>
    <p:sldId id="262" r:id="rId7"/>
    <p:sldId id="270" r:id="rId8"/>
    <p:sldId id="263" r:id="rId9"/>
    <p:sldId id="264" r:id="rId10"/>
    <p:sldId id="265" r:id="rId11"/>
    <p:sldId id="267" r:id="rId12"/>
    <p:sldId id="268" r:id="rId13"/>
    <p:sldId id="321" r:id="rId14"/>
    <p:sldId id="277" r:id="rId15"/>
    <p:sldId id="278" r:id="rId16"/>
    <p:sldId id="284" r:id="rId17"/>
    <p:sldId id="285" r:id="rId18"/>
    <p:sldId id="286" r:id="rId19"/>
    <p:sldId id="296" r:id="rId20"/>
    <p:sldId id="269" r:id="rId21"/>
    <p:sldId id="271" r:id="rId22"/>
    <p:sldId id="272" r:id="rId23"/>
    <p:sldId id="279" r:id="rId24"/>
    <p:sldId id="287" r:id="rId25"/>
    <p:sldId id="289" r:id="rId26"/>
    <p:sldId id="295" r:id="rId27"/>
    <p:sldId id="297" r:id="rId28"/>
    <p:sldId id="304" r:id="rId29"/>
    <p:sldId id="307" r:id="rId30"/>
    <p:sldId id="310" r:id="rId31"/>
    <p:sldId id="316" r:id="rId32"/>
    <p:sldId id="317" r:id="rId33"/>
    <p:sldId id="318" r:id="rId34"/>
    <p:sldId id="319" r:id="rId35"/>
    <p:sldId id="320" r:id="rId36"/>
    <p:sldId id="276" r:id="rId37"/>
    <p:sldId id="294" r:id="rId38"/>
    <p:sldId id="280" r:id="rId39"/>
    <p:sldId id="281" r:id="rId40"/>
    <p:sldId id="282" r:id="rId41"/>
    <p:sldId id="283" r:id="rId42"/>
    <p:sldId id="290" r:id="rId43"/>
    <p:sldId id="291" r:id="rId44"/>
    <p:sldId id="292" r:id="rId45"/>
    <p:sldId id="293" r:id="rId46"/>
    <p:sldId id="298" r:id="rId47"/>
    <p:sldId id="299" r:id="rId48"/>
    <p:sldId id="300" r:id="rId49"/>
    <p:sldId id="301" r:id="rId50"/>
    <p:sldId id="302" r:id="rId51"/>
    <p:sldId id="303" r:id="rId52"/>
    <p:sldId id="305" r:id="rId53"/>
    <p:sldId id="306" r:id="rId54"/>
    <p:sldId id="308" r:id="rId55"/>
    <p:sldId id="309" r:id="rId56"/>
    <p:sldId id="311" r:id="rId57"/>
    <p:sldId id="313" r:id="rId58"/>
    <p:sldId id="314" r:id="rId59"/>
    <p:sldId id="312" r:id="rId60"/>
    <p:sldId id="31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MSDS\Predictive%20Modeling\Individual%20Project%202\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MSDS\Predictive%20Modeling\Individual%20Project%202\221122%20-%20dataset%20description%20-%20Rabail%20Adwan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MSDS\Predictive%20Modeling\Individual%20Project%202\221122%20-%20dataset%20description%20-%20Rabail%20Adwani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F:\MSDS\Predictive%20Modeling\Individual%20Project%202\221122%20-%20dataset%20description%20-%20Rabail%20Adwani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Popular payment methods in the </a:t>
            </a:r>
            <a:r>
              <a:rPr lang="en-US" b="1" dirty="0" smtClean="0"/>
              <a:t>USA in 2021</a:t>
            </a:r>
            <a:endParaRPr lang="en-US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Sheet1!$E$6:$E$12</c:f>
              <c:strCache>
                <c:ptCount val="7"/>
                <c:pt idx="0">
                  <c:v>Credit card</c:v>
                </c:pt>
                <c:pt idx="1">
                  <c:v>Debit card</c:v>
                </c:pt>
                <c:pt idx="2">
                  <c:v>Cash</c:v>
                </c:pt>
                <c:pt idx="3">
                  <c:v>Mobile/digital wallet</c:v>
                </c:pt>
                <c:pt idx="4">
                  <c:v>Prepaid card</c:v>
                </c:pt>
                <c:pt idx="5">
                  <c:v>Retailer/bank financing</c:v>
                </c:pt>
                <c:pt idx="6">
                  <c:v>Buy Now, Pay Later</c:v>
                </c:pt>
              </c:strCache>
            </c:strRef>
          </c:cat>
          <c:val>
            <c:numRef>
              <c:f>Sheet1!$F$6:$F$12</c:f>
              <c:numCache>
                <c:formatCode>0%</c:formatCode>
                <c:ptCount val="7"/>
                <c:pt idx="0">
                  <c:v>0.4</c:v>
                </c:pt>
                <c:pt idx="1">
                  <c:v>0.3</c:v>
                </c:pt>
                <c:pt idx="2">
                  <c:v>0.11</c:v>
                </c:pt>
                <c:pt idx="3">
                  <c:v>0.11</c:v>
                </c:pt>
                <c:pt idx="4">
                  <c:v>0.04</c:v>
                </c:pt>
                <c:pt idx="5">
                  <c:v>0.04</c:v>
                </c:pt>
                <c:pt idx="6">
                  <c:v>0.01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379845072"/>
        <c:axId val="-1379848336"/>
      </c:barChart>
      <c:catAx>
        <c:axId val="-1379845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79848336"/>
        <c:crosses val="autoZero"/>
        <c:auto val="1"/>
        <c:lblAlgn val="ctr"/>
        <c:lblOffset val="100"/>
        <c:noMultiLvlLbl val="0"/>
      </c:catAx>
      <c:valAx>
        <c:axId val="-1379848336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79845072"/>
        <c:crosses val="autoZero"/>
        <c:crossBetween val="between"/>
      </c:valAx>
      <c:spPr>
        <a:noFill/>
        <a:ln>
          <a:noFill/>
        </a:ln>
        <a:effectLst>
          <a:softEdge rad="0"/>
        </a:effectLst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'Best model'!$D$27</c:f>
              <c:strCache>
                <c:ptCount val="1"/>
                <c:pt idx="0">
                  <c:v>Total 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'Best model'!$E$26:$I$26</c:f>
              <c:strCache>
                <c:ptCount val="5"/>
                <c:pt idx="0">
                  <c:v>Logistic regression</c:v>
                </c:pt>
                <c:pt idx="1">
                  <c:v>Decision tree</c:v>
                </c:pt>
                <c:pt idx="2">
                  <c:v>Boosted trees</c:v>
                </c:pt>
                <c:pt idx="3">
                  <c:v>Bootstrap forest</c:v>
                </c:pt>
                <c:pt idx="4">
                  <c:v>Neural network</c:v>
                </c:pt>
              </c:strCache>
            </c:strRef>
          </c:cat>
          <c:val>
            <c:numRef>
              <c:f>'Best model'!$E$27:$I$27</c:f>
              <c:numCache>
                <c:formatCode>0.0%</c:formatCode>
                <c:ptCount val="5"/>
                <c:pt idx="0">
                  <c:v>0.82010000000000005</c:v>
                </c:pt>
                <c:pt idx="1">
                  <c:v>0.8206</c:v>
                </c:pt>
                <c:pt idx="2">
                  <c:v>0.81679999999999997</c:v>
                </c:pt>
                <c:pt idx="3">
                  <c:v>0.81859999999999999</c:v>
                </c:pt>
                <c:pt idx="4">
                  <c:v>0.82040000000000002</c:v>
                </c:pt>
              </c:numCache>
            </c:numRef>
          </c:val>
        </c:ser>
        <c:ser>
          <c:idx val="1"/>
          <c:order val="1"/>
          <c:tx>
            <c:strRef>
              <c:f>'Best model'!$D$28</c:f>
              <c:strCache>
                <c:ptCount val="1"/>
                <c:pt idx="0">
                  <c:v>Accuracy of the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'Best model'!$E$26:$I$26</c:f>
              <c:strCache>
                <c:ptCount val="5"/>
                <c:pt idx="0">
                  <c:v>Logistic regression</c:v>
                </c:pt>
                <c:pt idx="1">
                  <c:v>Decision tree</c:v>
                </c:pt>
                <c:pt idx="2">
                  <c:v>Boosted trees</c:v>
                </c:pt>
                <c:pt idx="3">
                  <c:v>Bootstrap forest</c:v>
                </c:pt>
                <c:pt idx="4">
                  <c:v>Neural network</c:v>
                </c:pt>
              </c:strCache>
            </c:strRef>
          </c:cat>
          <c:val>
            <c:numRef>
              <c:f>'Best model'!$E$28:$I$28</c:f>
              <c:numCache>
                <c:formatCode>0.0%</c:formatCode>
                <c:ptCount val="5"/>
                <c:pt idx="0">
                  <c:v>0.70195439739413679</c:v>
                </c:pt>
                <c:pt idx="1">
                  <c:v>0.69763779527559056</c:v>
                </c:pt>
                <c:pt idx="2">
                  <c:v>0.6711711711711712</c:v>
                </c:pt>
                <c:pt idx="3">
                  <c:v>0.67651403249630726</c:v>
                </c:pt>
                <c:pt idx="4">
                  <c:v>0.67078189300411528</c:v>
                </c:pt>
              </c:numCache>
            </c:numRef>
          </c:val>
        </c:ser>
        <c:ser>
          <c:idx val="2"/>
          <c:order val="2"/>
          <c:tx>
            <c:strRef>
              <c:f>'Best model'!$D$29</c:f>
              <c:strCache>
                <c:ptCount val="1"/>
                <c:pt idx="0">
                  <c:v>Sensitivity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'Best model'!$E$26:$I$26</c:f>
              <c:strCache>
                <c:ptCount val="5"/>
                <c:pt idx="0">
                  <c:v>Logistic regression</c:v>
                </c:pt>
                <c:pt idx="1">
                  <c:v>Decision tree</c:v>
                </c:pt>
                <c:pt idx="2">
                  <c:v>Boosted trees</c:v>
                </c:pt>
                <c:pt idx="3">
                  <c:v>Bootstrap forest</c:v>
                </c:pt>
                <c:pt idx="4">
                  <c:v>Neural network</c:v>
                </c:pt>
              </c:strCache>
            </c:strRef>
          </c:cat>
          <c:val>
            <c:numRef>
              <c:f>'Best model'!$E$29:$I$29</c:f>
              <c:numCache>
                <c:formatCode>0.0%</c:formatCode>
                <c:ptCount val="5"/>
                <c:pt idx="0">
                  <c:v>0.32500000000000001</c:v>
                </c:pt>
                <c:pt idx="1">
                  <c:v>0.32600000000000001</c:v>
                </c:pt>
                <c:pt idx="2">
                  <c:v>0.33700000000000002</c:v>
                </c:pt>
                <c:pt idx="3">
                  <c:v>0.34499999999999997</c:v>
                </c:pt>
                <c:pt idx="4">
                  <c:v>0.36899999999999999</c:v>
                </c:pt>
              </c:numCache>
            </c:numRef>
          </c:val>
        </c:ser>
        <c:ser>
          <c:idx val="3"/>
          <c:order val="3"/>
          <c:tx>
            <c:strRef>
              <c:f>'Best model'!$D$30</c:f>
              <c:strCache>
                <c:ptCount val="1"/>
                <c:pt idx="0">
                  <c:v>Specificity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'Best model'!$E$26:$I$26</c:f>
              <c:strCache>
                <c:ptCount val="5"/>
                <c:pt idx="0">
                  <c:v>Logistic regression</c:v>
                </c:pt>
                <c:pt idx="1">
                  <c:v>Decision tree</c:v>
                </c:pt>
                <c:pt idx="2">
                  <c:v>Boosted trees</c:v>
                </c:pt>
                <c:pt idx="3">
                  <c:v>Bootstrap forest</c:v>
                </c:pt>
                <c:pt idx="4">
                  <c:v>Neural network</c:v>
                </c:pt>
              </c:strCache>
            </c:strRef>
          </c:cat>
          <c:val>
            <c:numRef>
              <c:f>'Best model'!$E$30:$I$30</c:f>
              <c:numCache>
                <c:formatCode>0.0%</c:formatCode>
                <c:ptCount val="5"/>
                <c:pt idx="0">
                  <c:v>0.96099999999999997</c:v>
                </c:pt>
                <c:pt idx="1">
                  <c:v>0.96199999999999997</c:v>
                </c:pt>
                <c:pt idx="2">
                  <c:v>0.95299999999999996</c:v>
                </c:pt>
                <c:pt idx="3">
                  <c:v>0.95299999999999996</c:v>
                </c:pt>
                <c:pt idx="4">
                  <c:v>0.94899999999999995</c:v>
                </c:pt>
              </c:numCache>
            </c:numRef>
          </c:val>
        </c:ser>
        <c:ser>
          <c:idx val="4"/>
          <c:order val="4"/>
          <c:tx>
            <c:strRef>
              <c:f>'Best model'!$D$33</c:f>
              <c:strCache>
                <c:ptCount val="1"/>
                <c:pt idx="0">
                  <c:v>RSquare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'Best model'!$E$26:$I$26</c:f>
              <c:strCache>
                <c:ptCount val="5"/>
                <c:pt idx="0">
                  <c:v>Logistic regression</c:v>
                </c:pt>
                <c:pt idx="1">
                  <c:v>Decision tree</c:v>
                </c:pt>
                <c:pt idx="2">
                  <c:v>Boosted trees</c:v>
                </c:pt>
                <c:pt idx="3">
                  <c:v>Bootstrap forest</c:v>
                </c:pt>
                <c:pt idx="4">
                  <c:v>Neural network</c:v>
                </c:pt>
              </c:strCache>
            </c:strRef>
          </c:cat>
          <c:val>
            <c:numRef>
              <c:f>'Best model'!$E$33:$I$33</c:f>
              <c:numCache>
                <c:formatCode>0.0%</c:formatCode>
                <c:ptCount val="5"/>
                <c:pt idx="0">
                  <c:v>0.15010000000000001</c:v>
                </c:pt>
                <c:pt idx="1">
                  <c:v>0.16500000000000001</c:v>
                </c:pt>
                <c:pt idx="2">
                  <c:v>0.17630000000000001</c:v>
                </c:pt>
                <c:pt idx="3">
                  <c:v>0.19120000000000001</c:v>
                </c:pt>
                <c:pt idx="4">
                  <c:v>0.17549999999999999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-1379839632"/>
        <c:axId val="-1379838000"/>
      </c:barChart>
      <c:catAx>
        <c:axId val="-13798396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79838000"/>
        <c:crosses val="autoZero"/>
        <c:auto val="1"/>
        <c:lblAlgn val="ctr"/>
        <c:lblOffset val="100"/>
        <c:noMultiLvlLbl val="0"/>
      </c:catAx>
      <c:valAx>
        <c:axId val="-1379838000"/>
        <c:scaling>
          <c:orientation val="minMax"/>
        </c:scaling>
        <c:delete val="0"/>
        <c:axPos val="b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79839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795974115919546"/>
          <c:y val="4.795904418197728E-2"/>
          <c:w val="0.12124223212907211"/>
          <c:h val="0.279574521375682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'Best model'!$D$31</c:f>
              <c:strCache>
                <c:ptCount val="1"/>
                <c:pt idx="0">
                  <c:v>RASE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'Best model'!$E$26:$I$26</c:f>
              <c:strCache>
                <c:ptCount val="5"/>
                <c:pt idx="0">
                  <c:v>Logistic regression</c:v>
                </c:pt>
                <c:pt idx="1">
                  <c:v>Decision tree</c:v>
                </c:pt>
                <c:pt idx="2">
                  <c:v>Boosted trees</c:v>
                </c:pt>
                <c:pt idx="3">
                  <c:v>Bootstrap forest</c:v>
                </c:pt>
                <c:pt idx="4">
                  <c:v>Neural network</c:v>
                </c:pt>
              </c:strCache>
            </c:strRef>
          </c:cat>
          <c:val>
            <c:numRef>
              <c:f>'Best model'!$E$31:$I$31</c:f>
              <c:numCache>
                <c:formatCode>_(* #,##0.000_);_(* \(#,##0.000\);_(* "-"??_);_(@_)</c:formatCode>
                <c:ptCount val="5"/>
                <c:pt idx="0">
                  <c:v>0.37440000000000001</c:v>
                </c:pt>
                <c:pt idx="1">
                  <c:v>0.3715</c:v>
                </c:pt>
                <c:pt idx="2">
                  <c:v>0.36940000000000001</c:v>
                </c:pt>
                <c:pt idx="3">
                  <c:v>0.3659</c:v>
                </c:pt>
                <c:pt idx="4">
                  <c:v>0.36809999999999998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379835824"/>
        <c:axId val="-1379842896"/>
      </c:barChart>
      <c:catAx>
        <c:axId val="-1379835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79842896"/>
        <c:crosses val="autoZero"/>
        <c:auto val="1"/>
        <c:lblAlgn val="ctr"/>
        <c:lblOffset val="100"/>
        <c:noMultiLvlLbl val="0"/>
      </c:catAx>
      <c:valAx>
        <c:axId val="-1379842896"/>
        <c:scaling>
          <c:orientation val="minMax"/>
        </c:scaling>
        <c:delete val="0"/>
        <c:axPos val="l"/>
        <c:numFmt formatCode="_(* #,##0.000_);_(* \(#,##0.0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79835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'Best model'!$D$32</c:f>
              <c:strCache>
                <c:ptCount val="1"/>
                <c:pt idx="0">
                  <c:v>AUC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'Best model'!$E$26:$I$26</c:f>
              <c:strCache>
                <c:ptCount val="5"/>
                <c:pt idx="0">
                  <c:v>Logistic regression</c:v>
                </c:pt>
                <c:pt idx="1">
                  <c:v>Decision tree</c:v>
                </c:pt>
                <c:pt idx="2">
                  <c:v>Boosted trees</c:v>
                </c:pt>
                <c:pt idx="3">
                  <c:v>Bootstrap forest</c:v>
                </c:pt>
                <c:pt idx="4">
                  <c:v>Neural network</c:v>
                </c:pt>
              </c:strCache>
            </c:strRef>
          </c:cat>
          <c:val>
            <c:numRef>
              <c:f>'Best model'!$E$32:$I$32</c:f>
              <c:numCache>
                <c:formatCode>_(* #,##0.00_);_(* \(#,##0.00\);_(* "-"??_);_(@_)</c:formatCode>
                <c:ptCount val="5"/>
                <c:pt idx="0">
                  <c:v>0.74319999999999997</c:v>
                </c:pt>
                <c:pt idx="1">
                  <c:v>0.75160000000000005</c:v>
                </c:pt>
                <c:pt idx="2">
                  <c:v>0.77170000000000005</c:v>
                </c:pt>
                <c:pt idx="3">
                  <c:v>0.78249999999999997</c:v>
                </c:pt>
                <c:pt idx="4">
                  <c:v>0.76719999999999999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379842352"/>
        <c:axId val="-1379837456"/>
      </c:barChart>
      <c:catAx>
        <c:axId val="-1379842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79837456"/>
        <c:crosses val="autoZero"/>
        <c:auto val="1"/>
        <c:lblAlgn val="ctr"/>
        <c:lblOffset val="100"/>
        <c:noMultiLvlLbl val="0"/>
      </c:catAx>
      <c:valAx>
        <c:axId val="-1379837456"/>
        <c:scaling>
          <c:orientation val="minMax"/>
        </c:scaling>
        <c:delete val="0"/>
        <c:axPos val="l"/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79842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CEF783-0101-449F-A8DB-CDDD4358B656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783B6BF-D53E-4054-8666-DF1FA76DEED0}">
      <dgm:prSet phldrT="[Text]" custT="1"/>
      <dgm:spPr/>
      <dgm:t>
        <a:bodyPr/>
        <a:lstStyle/>
        <a:p>
          <a:r>
            <a:rPr lang="en-US" sz="1000" b="1" dirty="0" smtClean="0"/>
            <a:t>SEX</a:t>
          </a:r>
          <a:endParaRPr lang="en-US" sz="1000" b="1" dirty="0"/>
        </a:p>
      </dgm:t>
    </dgm:pt>
    <dgm:pt modelId="{BA751226-B1AC-451F-8EAB-B51F677BD9A5}" type="parTrans" cxnId="{C830F5E9-E185-4C75-8494-B72D7EAEAA3C}">
      <dgm:prSet/>
      <dgm:spPr/>
      <dgm:t>
        <a:bodyPr/>
        <a:lstStyle/>
        <a:p>
          <a:endParaRPr lang="en-US"/>
        </a:p>
      </dgm:t>
    </dgm:pt>
    <dgm:pt modelId="{B28BACDE-7ABE-4701-BBD2-E8BD4532EE9A}" type="sibTrans" cxnId="{C830F5E9-E185-4C75-8494-B72D7EAEAA3C}">
      <dgm:prSet/>
      <dgm:spPr/>
      <dgm:t>
        <a:bodyPr/>
        <a:lstStyle/>
        <a:p>
          <a:endParaRPr lang="en-US"/>
        </a:p>
      </dgm:t>
    </dgm:pt>
    <dgm:pt modelId="{F03764B5-387A-405C-85C8-B473E1FAE2DC}">
      <dgm:prSet phldrT="[Text]" custT="1"/>
      <dgm:spPr/>
      <dgm:t>
        <a:bodyPr/>
        <a:lstStyle/>
        <a:p>
          <a:r>
            <a:rPr lang="en-US" sz="1000" dirty="0" smtClean="0"/>
            <a:t>1 = Male</a:t>
          </a:r>
          <a:endParaRPr lang="en-US" sz="1000" dirty="0"/>
        </a:p>
      </dgm:t>
    </dgm:pt>
    <dgm:pt modelId="{B97D9D6F-81D8-4E4B-8D4F-78CBC2A18080}" type="parTrans" cxnId="{031FA4EB-AAB4-433E-8A10-4C4D2BB58D12}">
      <dgm:prSet/>
      <dgm:spPr/>
      <dgm:t>
        <a:bodyPr/>
        <a:lstStyle/>
        <a:p>
          <a:endParaRPr lang="en-US"/>
        </a:p>
      </dgm:t>
    </dgm:pt>
    <dgm:pt modelId="{A2B749B0-A2DB-48F2-BFB8-5B69BB814296}" type="sibTrans" cxnId="{031FA4EB-AAB4-433E-8A10-4C4D2BB58D12}">
      <dgm:prSet/>
      <dgm:spPr/>
      <dgm:t>
        <a:bodyPr/>
        <a:lstStyle/>
        <a:p>
          <a:endParaRPr lang="en-US"/>
        </a:p>
      </dgm:t>
    </dgm:pt>
    <dgm:pt modelId="{B0F9C046-9CE6-4C25-90D3-DB374D89071F}">
      <dgm:prSet phldrT="[Text]" custT="1"/>
      <dgm:spPr/>
      <dgm:t>
        <a:bodyPr/>
        <a:lstStyle/>
        <a:p>
          <a:r>
            <a:rPr lang="en-US" sz="1000" b="1" dirty="0" smtClean="0"/>
            <a:t>EDUCATION</a:t>
          </a:r>
          <a:endParaRPr lang="en-US" sz="1000" b="1" dirty="0"/>
        </a:p>
      </dgm:t>
    </dgm:pt>
    <dgm:pt modelId="{532AD3C9-0DB5-495F-AED9-73CA31A0C3AE}" type="parTrans" cxnId="{01D22269-058A-4EDC-8263-BF18DD5D5937}">
      <dgm:prSet/>
      <dgm:spPr/>
      <dgm:t>
        <a:bodyPr/>
        <a:lstStyle/>
        <a:p>
          <a:endParaRPr lang="en-US"/>
        </a:p>
      </dgm:t>
    </dgm:pt>
    <dgm:pt modelId="{E177808A-8617-4E5E-B559-A2301A358D9F}" type="sibTrans" cxnId="{01D22269-058A-4EDC-8263-BF18DD5D5937}">
      <dgm:prSet/>
      <dgm:spPr/>
      <dgm:t>
        <a:bodyPr/>
        <a:lstStyle/>
        <a:p>
          <a:endParaRPr lang="en-US"/>
        </a:p>
      </dgm:t>
    </dgm:pt>
    <dgm:pt modelId="{87287DFA-CA21-4D29-B715-2DDB0BD5780B}">
      <dgm:prSet phldrT="[Text]" custT="1"/>
      <dgm:spPr/>
      <dgm:t>
        <a:bodyPr/>
        <a:lstStyle/>
        <a:p>
          <a:r>
            <a:rPr lang="en-US" sz="1000" dirty="0" smtClean="0"/>
            <a:t>1 = Graduate school</a:t>
          </a:r>
          <a:endParaRPr lang="en-US" sz="1000" dirty="0"/>
        </a:p>
      </dgm:t>
    </dgm:pt>
    <dgm:pt modelId="{A048A2ED-129D-43C3-917D-1C494C97CCDA}" type="parTrans" cxnId="{A1BAEEFD-0D4A-4F25-9453-8D691BAABCAD}">
      <dgm:prSet/>
      <dgm:spPr/>
      <dgm:t>
        <a:bodyPr/>
        <a:lstStyle/>
        <a:p>
          <a:endParaRPr lang="en-US"/>
        </a:p>
      </dgm:t>
    </dgm:pt>
    <dgm:pt modelId="{F9DCD330-A2B7-4F17-AEDA-BA015E08B300}" type="sibTrans" cxnId="{A1BAEEFD-0D4A-4F25-9453-8D691BAABCAD}">
      <dgm:prSet/>
      <dgm:spPr/>
      <dgm:t>
        <a:bodyPr/>
        <a:lstStyle/>
        <a:p>
          <a:endParaRPr lang="en-US"/>
        </a:p>
      </dgm:t>
    </dgm:pt>
    <dgm:pt modelId="{84AB4438-D9B4-460B-8DE8-C990EE1452BE}">
      <dgm:prSet phldrT="[Text]" custT="1"/>
      <dgm:spPr/>
      <dgm:t>
        <a:bodyPr/>
        <a:lstStyle/>
        <a:p>
          <a:r>
            <a:rPr lang="en-US" sz="1000" dirty="0" smtClean="0"/>
            <a:t>2 = University</a:t>
          </a:r>
          <a:endParaRPr lang="en-US" sz="1000" dirty="0"/>
        </a:p>
      </dgm:t>
    </dgm:pt>
    <dgm:pt modelId="{151210F6-4BD2-44B5-B31B-8ACF5565CA46}" type="parTrans" cxnId="{30400400-A85F-4B9B-8E5E-EF170DA33B1D}">
      <dgm:prSet/>
      <dgm:spPr/>
      <dgm:t>
        <a:bodyPr/>
        <a:lstStyle/>
        <a:p>
          <a:endParaRPr lang="en-US"/>
        </a:p>
      </dgm:t>
    </dgm:pt>
    <dgm:pt modelId="{4D055D1E-A623-48AB-A4BA-0D9F0C9F3012}" type="sibTrans" cxnId="{30400400-A85F-4B9B-8E5E-EF170DA33B1D}">
      <dgm:prSet/>
      <dgm:spPr/>
      <dgm:t>
        <a:bodyPr/>
        <a:lstStyle/>
        <a:p>
          <a:endParaRPr lang="en-US"/>
        </a:p>
      </dgm:t>
    </dgm:pt>
    <dgm:pt modelId="{1F00B880-5799-4AA8-A5AE-16BCF6120A65}">
      <dgm:prSet phldrT="[Text]" custT="1"/>
      <dgm:spPr/>
      <dgm:t>
        <a:bodyPr/>
        <a:lstStyle/>
        <a:p>
          <a:r>
            <a:rPr lang="en-US" sz="1000" b="1" dirty="0" smtClean="0"/>
            <a:t>MARRIAGE</a:t>
          </a:r>
          <a:endParaRPr lang="en-US" sz="1000" b="1" dirty="0"/>
        </a:p>
      </dgm:t>
    </dgm:pt>
    <dgm:pt modelId="{58710282-3B21-4A34-944C-DA9AE8851677}" type="parTrans" cxnId="{2AF86F55-D5A2-4C3C-8AB7-40D0D063AF57}">
      <dgm:prSet/>
      <dgm:spPr/>
      <dgm:t>
        <a:bodyPr/>
        <a:lstStyle/>
        <a:p>
          <a:endParaRPr lang="en-US"/>
        </a:p>
      </dgm:t>
    </dgm:pt>
    <dgm:pt modelId="{AA902A65-BC19-45DE-A789-04FCD351C8D5}" type="sibTrans" cxnId="{2AF86F55-D5A2-4C3C-8AB7-40D0D063AF57}">
      <dgm:prSet/>
      <dgm:spPr/>
      <dgm:t>
        <a:bodyPr/>
        <a:lstStyle/>
        <a:p>
          <a:endParaRPr lang="en-US"/>
        </a:p>
      </dgm:t>
    </dgm:pt>
    <dgm:pt modelId="{E3EA7E34-0F26-46FA-BBE1-A18281246127}">
      <dgm:prSet phldrT="[Text]" custT="1"/>
      <dgm:spPr/>
      <dgm:t>
        <a:bodyPr/>
        <a:lstStyle/>
        <a:p>
          <a:r>
            <a:rPr lang="en-US" sz="1000" dirty="0" smtClean="0"/>
            <a:t>1 = Married</a:t>
          </a:r>
          <a:endParaRPr lang="en-US" sz="1000" dirty="0"/>
        </a:p>
      </dgm:t>
    </dgm:pt>
    <dgm:pt modelId="{35B1CACA-E2DF-4259-AB03-DE950F9DFE14}" type="parTrans" cxnId="{0BEA0EFC-9A10-407F-B93B-AC30AB07C0A2}">
      <dgm:prSet/>
      <dgm:spPr/>
      <dgm:t>
        <a:bodyPr/>
        <a:lstStyle/>
        <a:p>
          <a:endParaRPr lang="en-US"/>
        </a:p>
      </dgm:t>
    </dgm:pt>
    <dgm:pt modelId="{112493D5-AA73-410F-9BC2-3C6A0C9EB7C9}" type="sibTrans" cxnId="{0BEA0EFC-9A10-407F-B93B-AC30AB07C0A2}">
      <dgm:prSet/>
      <dgm:spPr/>
      <dgm:t>
        <a:bodyPr/>
        <a:lstStyle/>
        <a:p>
          <a:endParaRPr lang="en-US"/>
        </a:p>
      </dgm:t>
    </dgm:pt>
    <dgm:pt modelId="{4C37F21B-17CA-47F7-97ED-5AD6635A9C73}">
      <dgm:prSet phldrT="[Text]" custT="1"/>
      <dgm:spPr/>
      <dgm:t>
        <a:bodyPr/>
        <a:lstStyle/>
        <a:p>
          <a:r>
            <a:rPr lang="en-US" sz="1000" dirty="0" smtClean="0"/>
            <a:t>2 = Single</a:t>
          </a:r>
          <a:endParaRPr lang="en-US" sz="1000" dirty="0"/>
        </a:p>
      </dgm:t>
    </dgm:pt>
    <dgm:pt modelId="{ABD3EAB8-A935-48F8-A760-9107265F24C6}" type="parTrans" cxnId="{2ED9294D-E9A6-40F3-A4D9-5A18A6FA78A5}">
      <dgm:prSet/>
      <dgm:spPr/>
      <dgm:t>
        <a:bodyPr/>
        <a:lstStyle/>
        <a:p>
          <a:endParaRPr lang="en-US"/>
        </a:p>
      </dgm:t>
    </dgm:pt>
    <dgm:pt modelId="{78093430-B1C6-42D0-B6CF-C48BD0BA9ABE}" type="sibTrans" cxnId="{2ED9294D-E9A6-40F3-A4D9-5A18A6FA78A5}">
      <dgm:prSet/>
      <dgm:spPr/>
      <dgm:t>
        <a:bodyPr/>
        <a:lstStyle/>
        <a:p>
          <a:endParaRPr lang="en-US"/>
        </a:p>
      </dgm:t>
    </dgm:pt>
    <dgm:pt modelId="{A16FC331-FA11-4757-965E-7EBE7E067DDB}">
      <dgm:prSet phldrT="[Text]" custT="1"/>
      <dgm:spPr/>
      <dgm:t>
        <a:bodyPr/>
        <a:lstStyle/>
        <a:p>
          <a:r>
            <a:rPr lang="en-US" sz="1000" b="1" dirty="0" smtClean="0"/>
            <a:t>PAY_1 to PAY_6</a:t>
          </a:r>
          <a:endParaRPr lang="en-US" sz="1000" b="1" dirty="0"/>
        </a:p>
      </dgm:t>
    </dgm:pt>
    <dgm:pt modelId="{DA72D915-1534-4891-8734-3FCC8794DBEB}" type="parTrans" cxnId="{098FECF5-064F-49DA-9C38-C6DCA7F1584E}">
      <dgm:prSet/>
      <dgm:spPr/>
      <dgm:t>
        <a:bodyPr/>
        <a:lstStyle/>
        <a:p>
          <a:endParaRPr lang="en-US"/>
        </a:p>
      </dgm:t>
    </dgm:pt>
    <dgm:pt modelId="{C5BAFB5B-84C9-4237-AA8F-0BA696D8197A}" type="sibTrans" cxnId="{098FECF5-064F-49DA-9C38-C6DCA7F1584E}">
      <dgm:prSet/>
      <dgm:spPr/>
      <dgm:t>
        <a:bodyPr/>
        <a:lstStyle/>
        <a:p>
          <a:endParaRPr lang="en-US"/>
        </a:p>
      </dgm:t>
    </dgm:pt>
    <dgm:pt modelId="{8591B496-764A-4B57-B4F0-7E5B43FBA919}">
      <dgm:prSet phldrT="[Text]" custT="1"/>
      <dgm:spPr/>
      <dgm:t>
        <a:bodyPr/>
        <a:lstStyle/>
        <a:p>
          <a:r>
            <a:rPr lang="en-US" sz="1000" b="1" dirty="0" smtClean="0"/>
            <a:t>DEFAULT</a:t>
          </a:r>
          <a:endParaRPr lang="en-US" sz="1000" b="1" dirty="0"/>
        </a:p>
      </dgm:t>
    </dgm:pt>
    <dgm:pt modelId="{6D12F1EC-7971-4144-9DE8-6142612D7E09}" type="parTrans" cxnId="{A51F2145-9907-4EA5-B5B1-738102CA243B}">
      <dgm:prSet/>
      <dgm:spPr/>
      <dgm:t>
        <a:bodyPr/>
        <a:lstStyle/>
        <a:p>
          <a:endParaRPr lang="en-US"/>
        </a:p>
      </dgm:t>
    </dgm:pt>
    <dgm:pt modelId="{18677906-9270-4BE8-B22A-57C8ABAED7A0}" type="sibTrans" cxnId="{A51F2145-9907-4EA5-B5B1-738102CA243B}">
      <dgm:prSet/>
      <dgm:spPr/>
      <dgm:t>
        <a:bodyPr/>
        <a:lstStyle/>
        <a:p>
          <a:endParaRPr lang="en-US"/>
        </a:p>
      </dgm:t>
    </dgm:pt>
    <dgm:pt modelId="{3F183548-ACB4-4877-9DFB-E42202F7971F}">
      <dgm:prSet phldrT="[Text]" custT="1"/>
      <dgm:spPr/>
      <dgm:t>
        <a:bodyPr/>
        <a:lstStyle/>
        <a:p>
          <a:r>
            <a:rPr lang="en-US" sz="1000" dirty="0" smtClean="0"/>
            <a:t>2 = Female</a:t>
          </a:r>
          <a:endParaRPr lang="en-US" sz="1000" dirty="0"/>
        </a:p>
      </dgm:t>
    </dgm:pt>
    <dgm:pt modelId="{2FCE4A11-73CE-44CE-9DD7-E23E447C080F}" type="sibTrans" cxnId="{13544EDA-7C0B-4A61-9D64-FF4A97D748E9}">
      <dgm:prSet/>
      <dgm:spPr/>
      <dgm:t>
        <a:bodyPr/>
        <a:lstStyle/>
        <a:p>
          <a:endParaRPr lang="en-US"/>
        </a:p>
      </dgm:t>
    </dgm:pt>
    <dgm:pt modelId="{95231B28-CA81-4EDA-98F9-457B65C93DA3}" type="parTrans" cxnId="{13544EDA-7C0B-4A61-9D64-FF4A97D748E9}">
      <dgm:prSet/>
      <dgm:spPr/>
      <dgm:t>
        <a:bodyPr/>
        <a:lstStyle/>
        <a:p>
          <a:endParaRPr lang="en-US"/>
        </a:p>
      </dgm:t>
    </dgm:pt>
    <dgm:pt modelId="{76796F36-7ECB-4C7C-BD15-260ABEC8950F}">
      <dgm:prSet phldrT="[Text]" custT="1"/>
      <dgm:spPr/>
      <dgm:t>
        <a:bodyPr/>
        <a:lstStyle/>
        <a:p>
          <a:r>
            <a:rPr lang="en-US" sz="1000" dirty="0" smtClean="0"/>
            <a:t>3 = High school</a:t>
          </a:r>
          <a:endParaRPr lang="en-US" sz="1000" dirty="0"/>
        </a:p>
      </dgm:t>
    </dgm:pt>
    <dgm:pt modelId="{9379CF91-B658-4CC9-8BF5-542300225171}" type="parTrans" cxnId="{CCD5334C-31D0-4062-B082-3180F459DE2F}">
      <dgm:prSet/>
      <dgm:spPr/>
      <dgm:t>
        <a:bodyPr/>
        <a:lstStyle/>
        <a:p>
          <a:endParaRPr lang="en-US"/>
        </a:p>
      </dgm:t>
    </dgm:pt>
    <dgm:pt modelId="{B44018E8-3F4F-4189-90F7-D1BCBF92FE51}" type="sibTrans" cxnId="{CCD5334C-31D0-4062-B082-3180F459DE2F}">
      <dgm:prSet/>
      <dgm:spPr/>
      <dgm:t>
        <a:bodyPr/>
        <a:lstStyle/>
        <a:p>
          <a:endParaRPr lang="en-US"/>
        </a:p>
      </dgm:t>
    </dgm:pt>
    <dgm:pt modelId="{E88F52FD-CD0E-48FF-B168-9135248E39E0}">
      <dgm:prSet phldrT="[Text]" custT="1"/>
      <dgm:spPr/>
      <dgm:t>
        <a:bodyPr/>
        <a:lstStyle/>
        <a:p>
          <a:r>
            <a:rPr lang="en-US" sz="1000" dirty="0" smtClean="0"/>
            <a:t>4 = Others</a:t>
          </a:r>
          <a:endParaRPr lang="en-US" sz="1000" dirty="0"/>
        </a:p>
      </dgm:t>
    </dgm:pt>
    <dgm:pt modelId="{35241414-5499-4392-80C9-CF4CEB0B496B}" type="parTrans" cxnId="{855A5249-8072-40C5-BBAE-948BDB33E036}">
      <dgm:prSet/>
      <dgm:spPr/>
      <dgm:t>
        <a:bodyPr/>
        <a:lstStyle/>
        <a:p>
          <a:endParaRPr lang="en-US"/>
        </a:p>
      </dgm:t>
    </dgm:pt>
    <dgm:pt modelId="{30795EC3-E5B2-4A40-BBBA-4FE3B3D1FF01}" type="sibTrans" cxnId="{855A5249-8072-40C5-BBAE-948BDB33E036}">
      <dgm:prSet/>
      <dgm:spPr/>
      <dgm:t>
        <a:bodyPr/>
        <a:lstStyle/>
        <a:p>
          <a:endParaRPr lang="en-US"/>
        </a:p>
      </dgm:t>
    </dgm:pt>
    <dgm:pt modelId="{BBE025AD-A252-45A3-B75A-32EE82122F64}">
      <dgm:prSet phldrT="[Text]" custT="1"/>
      <dgm:spPr/>
      <dgm:t>
        <a:bodyPr/>
        <a:lstStyle/>
        <a:p>
          <a:r>
            <a:rPr lang="en-US" sz="1000" dirty="0" smtClean="0"/>
            <a:t>3 = Others</a:t>
          </a:r>
          <a:endParaRPr lang="en-US" sz="1000" dirty="0"/>
        </a:p>
      </dgm:t>
    </dgm:pt>
    <dgm:pt modelId="{E7A6499A-615F-4438-B871-D72CF1A8E633}" type="parTrans" cxnId="{DA4BFB93-C573-4854-83D6-76686399F8B9}">
      <dgm:prSet/>
      <dgm:spPr/>
      <dgm:t>
        <a:bodyPr/>
        <a:lstStyle/>
        <a:p>
          <a:endParaRPr lang="en-US"/>
        </a:p>
      </dgm:t>
    </dgm:pt>
    <dgm:pt modelId="{865972EF-BA1D-4513-A937-C212BA63DA79}" type="sibTrans" cxnId="{DA4BFB93-C573-4854-83D6-76686399F8B9}">
      <dgm:prSet/>
      <dgm:spPr/>
      <dgm:t>
        <a:bodyPr/>
        <a:lstStyle/>
        <a:p>
          <a:endParaRPr lang="en-US"/>
        </a:p>
      </dgm:t>
    </dgm:pt>
    <dgm:pt modelId="{E4BBF464-8578-4F97-8775-B42295320911}">
      <dgm:prSet phldrT="[Text]" custT="1"/>
      <dgm:spPr/>
      <dgm:t>
        <a:bodyPr/>
        <a:lstStyle/>
        <a:p>
          <a:r>
            <a:rPr lang="en-US" sz="900" dirty="0" smtClean="0"/>
            <a:t>-2 = No consumption</a:t>
          </a:r>
          <a:endParaRPr lang="en-US" sz="900" dirty="0"/>
        </a:p>
      </dgm:t>
    </dgm:pt>
    <dgm:pt modelId="{293318E0-6C99-43A7-B75C-2C91570584E1}" type="parTrans" cxnId="{863569AD-4D47-48EB-8C84-D21E2EB14856}">
      <dgm:prSet/>
      <dgm:spPr/>
      <dgm:t>
        <a:bodyPr/>
        <a:lstStyle/>
        <a:p>
          <a:endParaRPr lang="en-US"/>
        </a:p>
      </dgm:t>
    </dgm:pt>
    <dgm:pt modelId="{D0B80F6E-0DBA-48AE-914F-B590CA193235}" type="sibTrans" cxnId="{863569AD-4D47-48EB-8C84-D21E2EB14856}">
      <dgm:prSet/>
      <dgm:spPr/>
      <dgm:t>
        <a:bodyPr/>
        <a:lstStyle/>
        <a:p>
          <a:endParaRPr lang="en-US"/>
        </a:p>
      </dgm:t>
    </dgm:pt>
    <dgm:pt modelId="{79C10420-0850-4D57-BEE1-978E1B4A6E5E}">
      <dgm:prSet phldrT="[Text]" custT="1"/>
      <dgm:spPr/>
      <dgm:t>
        <a:bodyPr/>
        <a:lstStyle/>
        <a:p>
          <a:r>
            <a:rPr lang="en-US" sz="900" dirty="0" smtClean="0"/>
            <a:t>-1 = Pay duly</a:t>
          </a:r>
          <a:endParaRPr lang="en-US" sz="900" dirty="0"/>
        </a:p>
      </dgm:t>
    </dgm:pt>
    <dgm:pt modelId="{BD9C8BE9-B79F-45D8-8C31-D9924188201F}" type="parTrans" cxnId="{1E473E8E-9903-4373-9DA1-A6538CAEA715}">
      <dgm:prSet/>
      <dgm:spPr/>
      <dgm:t>
        <a:bodyPr/>
        <a:lstStyle/>
        <a:p>
          <a:endParaRPr lang="en-US"/>
        </a:p>
      </dgm:t>
    </dgm:pt>
    <dgm:pt modelId="{BDE2AD68-CC4B-403B-B8E7-9184510E2A74}" type="sibTrans" cxnId="{1E473E8E-9903-4373-9DA1-A6538CAEA715}">
      <dgm:prSet/>
      <dgm:spPr/>
      <dgm:t>
        <a:bodyPr/>
        <a:lstStyle/>
        <a:p>
          <a:endParaRPr lang="en-US"/>
        </a:p>
      </dgm:t>
    </dgm:pt>
    <dgm:pt modelId="{AB3F83C2-328B-40D6-9FB2-C171658DB9E6}">
      <dgm:prSet phldrT="[Text]" custT="1"/>
      <dgm:spPr/>
      <dgm:t>
        <a:bodyPr/>
        <a:lstStyle/>
        <a:p>
          <a:r>
            <a:rPr lang="en-US" sz="900" dirty="0" smtClean="0"/>
            <a:t>0 = The use of revolving credit</a:t>
          </a:r>
          <a:endParaRPr lang="en-US" sz="900" dirty="0"/>
        </a:p>
      </dgm:t>
    </dgm:pt>
    <dgm:pt modelId="{1DAF848E-8EE3-4018-8CC8-ABFEE5F140B4}" type="parTrans" cxnId="{E919D99E-C245-4D26-BC9E-33759C66D3D2}">
      <dgm:prSet/>
      <dgm:spPr/>
      <dgm:t>
        <a:bodyPr/>
        <a:lstStyle/>
        <a:p>
          <a:endParaRPr lang="en-US"/>
        </a:p>
      </dgm:t>
    </dgm:pt>
    <dgm:pt modelId="{37F49D29-AC37-495D-B487-B6FDE024EC1B}" type="sibTrans" cxnId="{E919D99E-C245-4D26-BC9E-33759C66D3D2}">
      <dgm:prSet/>
      <dgm:spPr/>
      <dgm:t>
        <a:bodyPr/>
        <a:lstStyle/>
        <a:p>
          <a:endParaRPr lang="en-US"/>
        </a:p>
      </dgm:t>
    </dgm:pt>
    <dgm:pt modelId="{04B79CEB-10B0-40F1-960E-2E3EBD0ADF0C}">
      <dgm:prSet phldrT="[Text]" custT="1"/>
      <dgm:spPr/>
      <dgm:t>
        <a:bodyPr/>
        <a:lstStyle/>
        <a:p>
          <a:r>
            <a:rPr lang="en-US" sz="900" dirty="0" smtClean="0"/>
            <a:t>1 to 9= Payment delay from 1 up to 9 months</a:t>
          </a:r>
          <a:endParaRPr lang="en-US" sz="900" dirty="0"/>
        </a:p>
      </dgm:t>
    </dgm:pt>
    <dgm:pt modelId="{90A4BCCB-D121-4EA3-B1BD-6121D3B935BF}" type="parTrans" cxnId="{E40ECD5F-5674-48AC-B5D7-6CB09DF26097}">
      <dgm:prSet/>
      <dgm:spPr/>
      <dgm:t>
        <a:bodyPr/>
        <a:lstStyle/>
        <a:p>
          <a:endParaRPr lang="en-US"/>
        </a:p>
      </dgm:t>
    </dgm:pt>
    <dgm:pt modelId="{8FE08BA3-C1F5-4638-A223-62A5CD292D49}" type="sibTrans" cxnId="{E40ECD5F-5674-48AC-B5D7-6CB09DF26097}">
      <dgm:prSet/>
      <dgm:spPr/>
      <dgm:t>
        <a:bodyPr/>
        <a:lstStyle/>
        <a:p>
          <a:endParaRPr lang="en-US"/>
        </a:p>
      </dgm:t>
    </dgm:pt>
    <dgm:pt modelId="{62C65C38-60C1-4208-BFD4-7A40BE81A970}">
      <dgm:prSet phldrT="[Text]" custT="1"/>
      <dgm:spPr/>
      <dgm:t>
        <a:bodyPr/>
        <a:lstStyle/>
        <a:p>
          <a:r>
            <a:rPr lang="en-US" sz="1000" dirty="0" smtClean="0"/>
            <a:t>1 = Yes</a:t>
          </a:r>
          <a:endParaRPr lang="en-US" sz="1000" dirty="0"/>
        </a:p>
      </dgm:t>
    </dgm:pt>
    <dgm:pt modelId="{CCAEE779-761C-4AF7-8794-79D74BB40ADA}" type="parTrans" cxnId="{E5F5A555-C956-4EC2-9F6D-2879A27E26A6}">
      <dgm:prSet/>
      <dgm:spPr/>
      <dgm:t>
        <a:bodyPr/>
        <a:lstStyle/>
        <a:p>
          <a:endParaRPr lang="en-US"/>
        </a:p>
      </dgm:t>
    </dgm:pt>
    <dgm:pt modelId="{1EB2C2DE-31CB-4F9F-AA68-8908D261209F}" type="sibTrans" cxnId="{E5F5A555-C956-4EC2-9F6D-2879A27E26A6}">
      <dgm:prSet/>
      <dgm:spPr/>
      <dgm:t>
        <a:bodyPr/>
        <a:lstStyle/>
        <a:p>
          <a:endParaRPr lang="en-US"/>
        </a:p>
      </dgm:t>
    </dgm:pt>
    <dgm:pt modelId="{FD8144AB-B6DA-4F27-9805-C57D2E39F9D1}">
      <dgm:prSet phldrT="[Text]" custT="1"/>
      <dgm:spPr/>
      <dgm:t>
        <a:bodyPr/>
        <a:lstStyle/>
        <a:p>
          <a:r>
            <a:rPr lang="en-US" sz="1000" dirty="0" smtClean="0"/>
            <a:t>0 = No</a:t>
          </a:r>
          <a:endParaRPr lang="en-US" sz="1000" dirty="0"/>
        </a:p>
      </dgm:t>
    </dgm:pt>
    <dgm:pt modelId="{089C81F2-10DC-486B-9864-359BB2AF679D}" type="parTrans" cxnId="{A6B4CBA1-463C-4B5B-84E9-FE80B4CA0F2C}">
      <dgm:prSet/>
      <dgm:spPr/>
      <dgm:t>
        <a:bodyPr/>
        <a:lstStyle/>
        <a:p>
          <a:endParaRPr lang="en-US"/>
        </a:p>
      </dgm:t>
    </dgm:pt>
    <dgm:pt modelId="{5C936978-B879-4B60-ABBC-28656538E227}" type="sibTrans" cxnId="{A6B4CBA1-463C-4B5B-84E9-FE80B4CA0F2C}">
      <dgm:prSet/>
      <dgm:spPr/>
      <dgm:t>
        <a:bodyPr/>
        <a:lstStyle/>
        <a:p>
          <a:endParaRPr lang="en-US"/>
        </a:p>
      </dgm:t>
    </dgm:pt>
    <dgm:pt modelId="{B650764A-E6F9-4389-8FFE-D91F062553F8}" type="pres">
      <dgm:prSet presAssocID="{71CEF783-0101-449F-A8DB-CDDD4358B65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6197E9-DFD2-4F88-84D4-31112D4EBF91}" type="pres">
      <dgm:prSet presAssocID="{4783B6BF-D53E-4054-8666-DF1FA76DEED0}" presName="composite" presStyleCnt="0"/>
      <dgm:spPr/>
    </dgm:pt>
    <dgm:pt modelId="{9E537591-FFB3-4F57-ACF8-B744574F29C0}" type="pres">
      <dgm:prSet presAssocID="{4783B6BF-D53E-4054-8666-DF1FA76DEED0}" presName="parentText" presStyleLbl="alignNode1" presStyleIdx="0" presStyleCnt="5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C939D8-6E18-4362-B4BD-6A66330E0AF3}" type="pres">
      <dgm:prSet presAssocID="{4783B6BF-D53E-4054-8666-DF1FA76DEED0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6A62BB-D68C-48FA-AB88-A68841C52983}" type="pres">
      <dgm:prSet presAssocID="{B28BACDE-7ABE-4701-BBD2-E8BD4532EE9A}" presName="sp" presStyleCnt="0"/>
      <dgm:spPr/>
    </dgm:pt>
    <dgm:pt modelId="{2093E6E1-6898-4AD7-A3CE-43F6EFFC330D}" type="pres">
      <dgm:prSet presAssocID="{B0F9C046-9CE6-4C25-90D3-DB374D89071F}" presName="composite" presStyleCnt="0"/>
      <dgm:spPr/>
    </dgm:pt>
    <dgm:pt modelId="{73801AB7-9C33-4B2D-B674-2A5B5AFF53AF}" type="pres">
      <dgm:prSet presAssocID="{B0F9C046-9CE6-4C25-90D3-DB374D89071F}" presName="parentText" presStyleLbl="alignNode1" presStyleIdx="1" presStyleCnt="5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A43E8-58B1-45FA-A108-B3A6CCA4CDF3}" type="pres">
      <dgm:prSet presAssocID="{B0F9C046-9CE6-4C25-90D3-DB374D89071F}" presName="descendantText" presStyleLbl="alignAcc1" presStyleIdx="1" presStyleCnt="5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AE855A-F9B6-4B33-BAC2-84A885B70593}" type="pres">
      <dgm:prSet presAssocID="{E177808A-8617-4E5E-B559-A2301A358D9F}" presName="sp" presStyleCnt="0"/>
      <dgm:spPr/>
    </dgm:pt>
    <dgm:pt modelId="{51789654-AA37-4BF3-B6FE-936AE794E454}" type="pres">
      <dgm:prSet presAssocID="{1F00B880-5799-4AA8-A5AE-16BCF6120A65}" presName="composite" presStyleCnt="0"/>
      <dgm:spPr/>
    </dgm:pt>
    <dgm:pt modelId="{7FCA4E21-3AB1-4024-AF89-2E2FFBA3B99A}" type="pres">
      <dgm:prSet presAssocID="{1F00B880-5799-4AA8-A5AE-16BCF6120A65}" presName="parentText" presStyleLbl="alignNode1" presStyleIdx="2" presStyleCnt="5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262F30-7D4A-45DA-863D-BFED210906BF}" type="pres">
      <dgm:prSet presAssocID="{1F00B880-5799-4AA8-A5AE-16BCF6120A65}" presName="descendantText" presStyleLbl="alignAcc1" presStyleIdx="2" presStyleCnt="5" custLinFactNeighborX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125156-C9AB-425F-9C8F-C182FDEE09D7}" type="pres">
      <dgm:prSet presAssocID="{AA902A65-BC19-45DE-A789-04FCD351C8D5}" presName="sp" presStyleCnt="0"/>
      <dgm:spPr/>
    </dgm:pt>
    <dgm:pt modelId="{AB5DA238-963C-4944-B8B2-F3AED38AA2F5}" type="pres">
      <dgm:prSet presAssocID="{A16FC331-FA11-4757-965E-7EBE7E067DDB}" presName="composite" presStyleCnt="0"/>
      <dgm:spPr/>
    </dgm:pt>
    <dgm:pt modelId="{DD46A753-78D3-4756-8362-2C197F827E76}" type="pres">
      <dgm:prSet presAssocID="{A16FC331-FA11-4757-965E-7EBE7E067DDB}" presName="parentText" presStyleLbl="alignNode1" presStyleIdx="3" presStyleCnt="5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33BA5-EDB5-483B-A26C-11D4CD11FB0F}" type="pres">
      <dgm:prSet presAssocID="{A16FC331-FA11-4757-965E-7EBE7E067DDB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4A519D-33D7-4E4F-8AD8-400D704B0AD1}" type="pres">
      <dgm:prSet presAssocID="{C5BAFB5B-84C9-4237-AA8F-0BA696D8197A}" presName="sp" presStyleCnt="0"/>
      <dgm:spPr/>
    </dgm:pt>
    <dgm:pt modelId="{EB1EB405-1B81-48E2-A6FB-A8690BD3EC71}" type="pres">
      <dgm:prSet presAssocID="{8591B496-764A-4B57-B4F0-7E5B43FBA919}" presName="composite" presStyleCnt="0"/>
      <dgm:spPr/>
    </dgm:pt>
    <dgm:pt modelId="{C55E0293-B10A-4E17-905B-A4F39C07870D}" type="pres">
      <dgm:prSet presAssocID="{8591B496-764A-4B57-B4F0-7E5B43FBA919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B44F83-AFC1-4AF4-9445-CFB7DF340838}" type="pres">
      <dgm:prSet presAssocID="{8591B496-764A-4B57-B4F0-7E5B43FBA919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047E7D-577B-4770-9488-3F6FFDCBFDCE}" type="presOf" srcId="{A16FC331-FA11-4757-965E-7EBE7E067DDB}" destId="{DD46A753-78D3-4756-8362-2C197F827E76}" srcOrd="0" destOrd="0" presId="urn:microsoft.com/office/officeart/2005/8/layout/chevron2"/>
    <dgm:cxn modelId="{E919D99E-C245-4D26-BC9E-33759C66D3D2}" srcId="{A16FC331-FA11-4757-965E-7EBE7E067DDB}" destId="{AB3F83C2-328B-40D6-9FB2-C171658DB9E6}" srcOrd="2" destOrd="0" parTransId="{1DAF848E-8EE3-4018-8CC8-ABFEE5F140B4}" sibTransId="{37F49D29-AC37-495D-B487-B6FDE024EC1B}"/>
    <dgm:cxn modelId="{A51F2145-9907-4EA5-B5B1-738102CA243B}" srcId="{71CEF783-0101-449F-A8DB-CDDD4358B656}" destId="{8591B496-764A-4B57-B4F0-7E5B43FBA919}" srcOrd="4" destOrd="0" parTransId="{6D12F1EC-7971-4144-9DE8-6142612D7E09}" sibTransId="{18677906-9270-4BE8-B22A-57C8ABAED7A0}"/>
    <dgm:cxn modelId="{DDF3B411-DEB0-44AB-AFCD-047D43BDDDD2}" type="presOf" srcId="{8591B496-764A-4B57-B4F0-7E5B43FBA919}" destId="{C55E0293-B10A-4E17-905B-A4F39C07870D}" srcOrd="0" destOrd="0" presId="urn:microsoft.com/office/officeart/2005/8/layout/chevron2"/>
    <dgm:cxn modelId="{1E473E8E-9903-4373-9DA1-A6538CAEA715}" srcId="{A16FC331-FA11-4757-965E-7EBE7E067DDB}" destId="{79C10420-0850-4D57-BEE1-978E1B4A6E5E}" srcOrd="1" destOrd="0" parTransId="{BD9C8BE9-B79F-45D8-8C31-D9924188201F}" sibTransId="{BDE2AD68-CC4B-403B-B8E7-9184510E2A74}"/>
    <dgm:cxn modelId="{C830F5E9-E185-4C75-8494-B72D7EAEAA3C}" srcId="{71CEF783-0101-449F-A8DB-CDDD4358B656}" destId="{4783B6BF-D53E-4054-8666-DF1FA76DEED0}" srcOrd="0" destOrd="0" parTransId="{BA751226-B1AC-451F-8EAB-B51F677BD9A5}" sibTransId="{B28BACDE-7ABE-4701-BBD2-E8BD4532EE9A}"/>
    <dgm:cxn modelId="{A1BAEEFD-0D4A-4F25-9453-8D691BAABCAD}" srcId="{B0F9C046-9CE6-4C25-90D3-DB374D89071F}" destId="{87287DFA-CA21-4D29-B715-2DDB0BD5780B}" srcOrd="0" destOrd="0" parTransId="{A048A2ED-129D-43C3-917D-1C494C97CCDA}" sibTransId="{F9DCD330-A2B7-4F17-AEDA-BA015E08B300}"/>
    <dgm:cxn modelId="{855A5249-8072-40C5-BBAE-948BDB33E036}" srcId="{B0F9C046-9CE6-4C25-90D3-DB374D89071F}" destId="{E88F52FD-CD0E-48FF-B168-9135248E39E0}" srcOrd="3" destOrd="0" parTransId="{35241414-5499-4392-80C9-CF4CEB0B496B}" sibTransId="{30795EC3-E5B2-4A40-BBBA-4FE3B3D1FF01}"/>
    <dgm:cxn modelId="{22DB1C55-D105-4C3D-8B61-A169D5CA75EB}" type="presOf" srcId="{4C37F21B-17CA-47F7-97ED-5AD6635A9C73}" destId="{87262F30-7D4A-45DA-863D-BFED210906BF}" srcOrd="0" destOrd="1" presId="urn:microsoft.com/office/officeart/2005/8/layout/chevron2"/>
    <dgm:cxn modelId="{2D4D01B7-B9D0-4DED-B2B3-23E009130E16}" type="presOf" srcId="{E4BBF464-8578-4F97-8775-B42295320911}" destId="{3DF33BA5-EDB5-483B-A26C-11D4CD11FB0F}" srcOrd="0" destOrd="0" presId="urn:microsoft.com/office/officeart/2005/8/layout/chevron2"/>
    <dgm:cxn modelId="{C0C1C921-93ED-49EE-99D1-7A4C1FB6A953}" type="presOf" srcId="{AB3F83C2-328B-40D6-9FB2-C171658DB9E6}" destId="{3DF33BA5-EDB5-483B-A26C-11D4CD11FB0F}" srcOrd="0" destOrd="2" presId="urn:microsoft.com/office/officeart/2005/8/layout/chevron2"/>
    <dgm:cxn modelId="{2AF86F55-D5A2-4C3C-8AB7-40D0D063AF57}" srcId="{71CEF783-0101-449F-A8DB-CDDD4358B656}" destId="{1F00B880-5799-4AA8-A5AE-16BCF6120A65}" srcOrd="2" destOrd="0" parTransId="{58710282-3B21-4A34-944C-DA9AE8851677}" sibTransId="{AA902A65-BC19-45DE-A789-04FCD351C8D5}"/>
    <dgm:cxn modelId="{85E4B4D1-0E2C-4745-9591-3F1E83623169}" type="presOf" srcId="{E3EA7E34-0F26-46FA-BBE1-A18281246127}" destId="{87262F30-7D4A-45DA-863D-BFED210906BF}" srcOrd="0" destOrd="0" presId="urn:microsoft.com/office/officeart/2005/8/layout/chevron2"/>
    <dgm:cxn modelId="{093CC508-4C3E-4FBD-967E-DB0CA97DDD5E}" type="presOf" srcId="{62C65C38-60C1-4208-BFD4-7A40BE81A970}" destId="{92B44F83-AFC1-4AF4-9445-CFB7DF340838}" srcOrd="0" destOrd="0" presId="urn:microsoft.com/office/officeart/2005/8/layout/chevron2"/>
    <dgm:cxn modelId="{6000E0E6-8A5C-4077-BB7B-22753BA3EA86}" type="presOf" srcId="{F03764B5-387A-405C-85C8-B473E1FAE2DC}" destId="{B5C939D8-6E18-4362-B4BD-6A66330E0AF3}" srcOrd="0" destOrd="0" presId="urn:microsoft.com/office/officeart/2005/8/layout/chevron2"/>
    <dgm:cxn modelId="{5C811DE0-9E0E-46EE-B008-E34CE2B799A7}" type="presOf" srcId="{4783B6BF-D53E-4054-8666-DF1FA76DEED0}" destId="{9E537591-FFB3-4F57-ACF8-B744574F29C0}" srcOrd="0" destOrd="0" presId="urn:microsoft.com/office/officeart/2005/8/layout/chevron2"/>
    <dgm:cxn modelId="{DA4BFB93-C573-4854-83D6-76686399F8B9}" srcId="{1F00B880-5799-4AA8-A5AE-16BCF6120A65}" destId="{BBE025AD-A252-45A3-B75A-32EE82122F64}" srcOrd="2" destOrd="0" parTransId="{E7A6499A-615F-4438-B871-D72CF1A8E633}" sibTransId="{865972EF-BA1D-4513-A937-C212BA63DA79}"/>
    <dgm:cxn modelId="{30400400-A85F-4B9B-8E5E-EF170DA33B1D}" srcId="{B0F9C046-9CE6-4C25-90D3-DB374D89071F}" destId="{84AB4438-D9B4-460B-8DE8-C990EE1452BE}" srcOrd="1" destOrd="0" parTransId="{151210F6-4BD2-44B5-B31B-8ACF5565CA46}" sibTransId="{4D055D1E-A623-48AB-A4BA-0D9F0C9F3012}"/>
    <dgm:cxn modelId="{E40ECD5F-5674-48AC-B5D7-6CB09DF26097}" srcId="{A16FC331-FA11-4757-965E-7EBE7E067DDB}" destId="{04B79CEB-10B0-40F1-960E-2E3EBD0ADF0C}" srcOrd="3" destOrd="0" parTransId="{90A4BCCB-D121-4EA3-B1BD-6121D3B935BF}" sibTransId="{8FE08BA3-C1F5-4638-A223-62A5CD292D49}"/>
    <dgm:cxn modelId="{8D72AF1B-5CD2-4D0B-AED2-7787AA895443}" type="presOf" srcId="{BBE025AD-A252-45A3-B75A-32EE82122F64}" destId="{87262F30-7D4A-45DA-863D-BFED210906BF}" srcOrd="0" destOrd="2" presId="urn:microsoft.com/office/officeart/2005/8/layout/chevron2"/>
    <dgm:cxn modelId="{C4DAA434-D2AE-4B61-B289-47397841D905}" type="presOf" srcId="{1F00B880-5799-4AA8-A5AE-16BCF6120A65}" destId="{7FCA4E21-3AB1-4024-AF89-2E2FFBA3B99A}" srcOrd="0" destOrd="0" presId="urn:microsoft.com/office/officeart/2005/8/layout/chevron2"/>
    <dgm:cxn modelId="{13544EDA-7C0B-4A61-9D64-FF4A97D748E9}" srcId="{4783B6BF-D53E-4054-8666-DF1FA76DEED0}" destId="{3F183548-ACB4-4877-9DFB-E42202F7971F}" srcOrd="1" destOrd="0" parTransId="{95231B28-CA81-4EDA-98F9-457B65C93DA3}" sibTransId="{2FCE4A11-73CE-44CE-9DD7-E23E447C080F}"/>
    <dgm:cxn modelId="{031FA4EB-AAB4-433E-8A10-4C4D2BB58D12}" srcId="{4783B6BF-D53E-4054-8666-DF1FA76DEED0}" destId="{F03764B5-387A-405C-85C8-B473E1FAE2DC}" srcOrd="0" destOrd="0" parTransId="{B97D9D6F-81D8-4E4B-8D4F-78CBC2A18080}" sibTransId="{A2B749B0-A2DB-48F2-BFB8-5B69BB814296}"/>
    <dgm:cxn modelId="{A6B4CBA1-463C-4B5B-84E9-FE80B4CA0F2C}" srcId="{8591B496-764A-4B57-B4F0-7E5B43FBA919}" destId="{FD8144AB-B6DA-4F27-9805-C57D2E39F9D1}" srcOrd="1" destOrd="0" parTransId="{089C81F2-10DC-486B-9864-359BB2AF679D}" sibTransId="{5C936978-B879-4B60-ABBC-28656538E227}"/>
    <dgm:cxn modelId="{D60FCA2D-5C19-4527-84FB-E3B3E7F2C44D}" type="presOf" srcId="{79C10420-0850-4D57-BEE1-978E1B4A6E5E}" destId="{3DF33BA5-EDB5-483B-A26C-11D4CD11FB0F}" srcOrd="0" destOrd="1" presId="urn:microsoft.com/office/officeart/2005/8/layout/chevron2"/>
    <dgm:cxn modelId="{E5F5A555-C956-4EC2-9F6D-2879A27E26A6}" srcId="{8591B496-764A-4B57-B4F0-7E5B43FBA919}" destId="{62C65C38-60C1-4208-BFD4-7A40BE81A970}" srcOrd="0" destOrd="0" parTransId="{CCAEE779-761C-4AF7-8794-79D74BB40ADA}" sibTransId="{1EB2C2DE-31CB-4F9F-AA68-8908D261209F}"/>
    <dgm:cxn modelId="{6FF3E397-C2D6-49F7-AEC3-48D4A1EF59BA}" type="presOf" srcId="{84AB4438-D9B4-460B-8DE8-C990EE1452BE}" destId="{C9CA43E8-58B1-45FA-A108-B3A6CCA4CDF3}" srcOrd="0" destOrd="1" presId="urn:microsoft.com/office/officeart/2005/8/layout/chevron2"/>
    <dgm:cxn modelId="{0BAEB87E-1F12-48D1-9C0E-E5104E57F086}" type="presOf" srcId="{87287DFA-CA21-4D29-B715-2DDB0BD5780B}" destId="{C9CA43E8-58B1-45FA-A108-B3A6CCA4CDF3}" srcOrd="0" destOrd="0" presId="urn:microsoft.com/office/officeart/2005/8/layout/chevron2"/>
    <dgm:cxn modelId="{CCD5334C-31D0-4062-B082-3180F459DE2F}" srcId="{B0F9C046-9CE6-4C25-90D3-DB374D89071F}" destId="{76796F36-7ECB-4C7C-BD15-260ABEC8950F}" srcOrd="2" destOrd="0" parTransId="{9379CF91-B658-4CC9-8BF5-542300225171}" sibTransId="{B44018E8-3F4F-4189-90F7-D1BCBF92FE51}"/>
    <dgm:cxn modelId="{9FDDC92E-F667-4410-B200-4052A7A35D73}" type="presOf" srcId="{E88F52FD-CD0E-48FF-B168-9135248E39E0}" destId="{C9CA43E8-58B1-45FA-A108-B3A6CCA4CDF3}" srcOrd="0" destOrd="3" presId="urn:microsoft.com/office/officeart/2005/8/layout/chevron2"/>
    <dgm:cxn modelId="{906B4F73-C7A8-47A5-B6E6-6E207977DE46}" type="presOf" srcId="{B0F9C046-9CE6-4C25-90D3-DB374D89071F}" destId="{73801AB7-9C33-4B2D-B674-2A5B5AFF53AF}" srcOrd="0" destOrd="0" presId="urn:microsoft.com/office/officeart/2005/8/layout/chevron2"/>
    <dgm:cxn modelId="{DE7B264D-2BE2-4EA9-846D-1E51222C4325}" type="presOf" srcId="{04B79CEB-10B0-40F1-960E-2E3EBD0ADF0C}" destId="{3DF33BA5-EDB5-483B-A26C-11D4CD11FB0F}" srcOrd="0" destOrd="3" presId="urn:microsoft.com/office/officeart/2005/8/layout/chevron2"/>
    <dgm:cxn modelId="{2ED9294D-E9A6-40F3-A4D9-5A18A6FA78A5}" srcId="{1F00B880-5799-4AA8-A5AE-16BCF6120A65}" destId="{4C37F21B-17CA-47F7-97ED-5AD6635A9C73}" srcOrd="1" destOrd="0" parTransId="{ABD3EAB8-A935-48F8-A760-9107265F24C6}" sibTransId="{78093430-B1C6-42D0-B6CF-C48BD0BA9ABE}"/>
    <dgm:cxn modelId="{CED77CE4-9A7A-4795-AC0A-527E4427E399}" type="presOf" srcId="{76796F36-7ECB-4C7C-BD15-260ABEC8950F}" destId="{C9CA43E8-58B1-45FA-A108-B3A6CCA4CDF3}" srcOrd="0" destOrd="2" presId="urn:microsoft.com/office/officeart/2005/8/layout/chevron2"/>
    <dgm:cxn modelId="{D6FA05A2-12E5-455F-AD9D-673E24BBD226}" type="presOf" srcId="{71CEF783-0101-449F-A8DB-CDDD4358B656}" destId="{B650764A-E6F9-4389-8FFE-D91F062553F8}" srcOrd="0" destOrd="0" presId="urn:microsoft.com/office/officeart/2005/8/layout/chevron2"/>
    <dgm:cxn modelId="{863569AD-4D47-48EB-8C84-D21E2EB14856}" srcId="{A16FC331-FA11-4757-965E-7EBE7E067DDB}" destId="{E4BBF464-8578-4F97-8775-B42295320911}" srcOrd="0" destOrd="0" parTransId="{293318E0-6C99-43A7-B75C-2C91570584E1}" sibTransId="{D0B80F6E-0DBA-48AE-914F-B590CA193235}"/>
    <dgm:cxn modelId="{7B3ED192-3D08-4197-B03A-998CC6B956DE}" type="presOf" srcId="{3F183548-ACB4-4877-9DFB-E42202F7971F}" destId="{B5C939D8-6E18-4362-B4BD-6A66330E0AF3}" srcOrd="0" destOrd="1" presId="urn:microsoft.com/office/officeart/2005/8/layout/chevron2"/>
    <dgm:cxn modelId="{01D22269-058A-4EDC-8263-BF18DD5D5937}" srcId="{71CEF783-0101-449F-A8DB-CDDD4358B656}" destId="{B0F9C046-9CE6-4C25-90D3-DB374D89071F}" srcOrd="1" destOrd="0" parTransId="{532AD3C9-0DB5-495F-AED9-73CA31A0C3AE}" sibTransId="{E177808A-8617-4E5E-B559-A2301A358D9F}"/>
    <dgm:cxn modelId="{098FECF5-064F-49DA-9C38-C6DCA7F1584E}" srcId="{71CEF783-0101-449F-A8DB-CDDD4358B656}" destId="{A16FC331-FA11-4757-965E-7EBE7E067DDB}" srcOrd="3" destOrd="0" parTransId="{DA72D915-1534-4891-8734-3FCC8794DBEB}" sibTransId="{C5BAFB5B-84C9-4237-AA8F-0BA696D8197A}"/>
    <dgm:cxn modelId="{0BEA0EFC-9A10-407F-B93B-AC30AB07C0A2}" srcId="{1F00B880-5799-4AA8-A5AE-16BCF6120A65}" destId="{E3EA7E34-0F26-46FA-BBE1-A18281246127}" srcOrd="0" destOrd="0" parTransId="{35B1CACA-E2DF-4259-AB03-DE950F9DFE14}" sibTransId="{112493D5-AA73-410F-9BC2-3C6A0C9EB7C9}"/>
    <dgm:cxn modelId="{F0F766C1-CA52-435E-B384-89A80E3980E2}" type="presOf" srcId="{FD8144AB-B6DA-4F27-9805-C57D2E39F9D1}" destId="{92B44F83-AFC1-4AF4-9445-CFB7DF340838}" srcOrd="0" destOrd="1" presId="urn:microsoft.com/office/officeart/2005/8/layout/chevron2"/>
    <dgm:cxn modelId="{22CC7848-1C81-460A-8A62-2F3FF7DCDE57}" type="presParOf" srcId="{B650764A-E6F9-4389-8FFE-D91F062553F8}" destId="{B76197E9-DFD2-4F88-84D4-31112D4EBF91}" srcOrd="0" destOrd="0" presId="urn:microsoft.com/office/officeart/2005/8/layout/chevron2"/>
    <dgm:cxn modelId="{2D5C95D1-B722-405E-BDA1-5929EAE25052}" type="presParOf" srcId="{B76197E9-DFD2-4F88-84D4-31112D4EBF91}" destId="{9E537591-FFB3-4F57-ACF8-B744574F29C0}" srcOrd="0" destOrd="0" presId="urn:microsoft.com/office/officeart/2005/8/layout/chevron2"/>
    <dgm:cxn modelId="{30779396-B9CF-43BC-86FC-1BCAAF77B349}" type="presParOf" srcId="{B76197E9-DFD2-4F88-84D4-31112D4EBF91}" destId="{B5C939D8-6E18-4362-B4BD-6A66330E0AF3}" srcOrd="1" destOrd="0" presId="urn:microsoft.com/office/officeart/2005/8/layout/chevron2"/>
    <dgm:cxn modelId="{268E5874-E5B1-4937-80DE-2007C327BD8B}" type="presParOf" srcId="{B650764A-E6F9-4389-8FFE-D91F062553F8}" destId="{296A62BB-D68C-48FA-AB88-A68841C52983}" srcOrd="1" destOrd="0" presId="urn:microsoft.com/office/officeart/2005/8/layout/chevron2"/>
    <dgm:cxn modelId="{6693E0DE-2F25-4AD2-AC88-C22C33E2A6DB}" type="presParOf" srcId="{B650764A-E6F9-4389-8FFE-D91F062553F8}" destId="{2093E6E1-6898-4AD7-A3CE-43F6EFFC330D}" srcOrd="2" destOrd="0" presId="urn:microsoft.com/office/officeart/2005/8/layout/chevron2"/>
    <dgm:cxn modelId="{25620760-86CC-4049-A59D-6EF117B29FC3}" type="presParOf" srcId="{2093E6E1-6898-4AD7-A3CE-43F6EFFC330D}" destId="{73801AB7-9C33-4B2D-B674-2A5B5AFF53AF}" srcOrd="0" destOrd="0" presId="urn:microsoft.com/office/officeart/2005/8/layout/chevron2"/>
    <dgm:cxn modelId="{9F9ED41E-82E0-416A-AF74-B846FED60384}" type="presParOf" srcId="{2093E6E1-6898-4AD7-A3CE-43F6EFFC330D}" destId="{C9CA43E8-58B1-45FA-A108-B3A6CCA4CDF3}" srcOrd="1" destOrd="0" presId="urn:microsoft.com/office/officeart/2005/8/layout/chevron2"/>
    <dgm:cxn modelId="{5E89ED2B-7203-41F4-82E2-44C57EF163F8}" type="presParOf" srcId="{B650764A-E6F9-4389-8FFE-D91F062553F8}" destId="{D3AE855A-F9B6-4B33-BAC2-84A885B70593}" srcOrd="3" destOrd="0" presId="urn:microsoft.com/office/officeart/2005/8/layout/chevron2"/>
    <dgm:cxn modelId="{E5729AE7-674F-49D1-8C3B-51C2402D11C5}" type="presParOf" srcId="{B650764A-E6F9-4389-8FFE-D91F062553F8}" destId="{51789654-AA37-4BF3-B6FE-936AE794E454}" srcOrd="4" destOrd="0" presId="urn:microsoft.com/office/officeart/2005/8/layout/chevron2"/>
    <dgm:cxn modelId="{652CC8A8-C68B-4DBD-8C5B-66827921EAF5}" type="presParOf" srcId="{51789654-AA37-4BF3-B6FE-936AE794E454}" destId="{7FCA4E21-3AB1-4024-AF89-2E2FFBA3B99A}" srcOrd="0" destOrd="0" presId="urn:microsoft.com/office/officeart/2005/8/layout/chevron2"/>
    <dgm:cxn modelId="{F8B53E18-0A4B-4152-B812-3AC53ECC89A1}" type="presParOf" srcId="{51789654-AA37-4BF3-B6FE-936AE794E454}" destId="{87262F30-7D4A-45DA-863D-BFED210906BF}" srcOrd="1" destOrd="0" presId="urn:microsoft.com/office/officeart/2005/8/layout/chevron2"/>
    <dgm:cxn modelId="{7E7D5F33-AA1D-4444-9705-D84338CD35EA}" type="presParOf" srcId="{B650764A-E6F9-4389-8FFE-D91F062553F8}" destId="{0E125156-C9AB-425F-9C8F-C182FDEE09D7}" srcOrd="5" destOrd="0" presId="urn:microsoft.com/office/officeart/2005/8/layout/chevron2"/>
    <dgm:cxn modelId="{F1610173-D6CD-43E2-8687-C903CAAC32FB}" type="presParOf" srcId="{B650764A-E6F9-4389-8FFE-D91F062553F8}" destId="{AB5DA238-963C-4944-B8B2-F3AED38AA2F5}" srcOrd="6" destOrd="0" presId="urn:microsoft.com/office/officeart/2005/8/layout/chevron2"/>
    <dgm:cxn modelId="{30CC906E-9C69-4647-8E0B-3B37B136B4A4}" type="presParOf" srcId="{AB5DA238-963C-4944-B8B2-F3AED38AA2F5}" destId="{DD46A753-78D3-4756-8362-2C197F827E76}" srcOrd="0" destOrd="0" presId="urn:microsoft.com/office/officeart/2005/8/layout/chevron2"/>
    <dgm:cxn modelId="{0F7BF2F7-4BFA-4679-9678-464188F3D740}" type="presParOf" srcId="{AB5DA238-963C-4944-B8B2-F3AED38AA2F5}" destId="{3DF33BA5-EDB5-483B-A26C-11D4CD11FB0F}" srcOrd="1" destOrd="0" presId="urn:microsoft.com/office/officeart/2005/8/layout/chevron2"/>
    <dgm:cxn modelId="{F55C82B8-3DC0-44B1-A7DD-CD928CF335CF}" type="presParOf" srcId="{B650764A-E6F9-4389-8FFE-D91F062553F8}" destId="{454A519D-33D7-4E4F-8AD8-400D704B0AD1}" srcOrd="7" destOrd="0" presId="urn:microsoft.com/office/officeart/2005/8/layout/chevron2"/>
    <dgm:cxn modelId="{6498973B-A306-45D8-8B51-EDA8BB7BAED0}" type="presParOf" srcId="{B650764A-E6F9-4389-8FFE-D91F062553F8}" destId="{EB1EB405-1B81-48E2-A6FB-A8690BD3EC71}" srcOrd="8" destOrd="0" presId="urn:microsoft.com/office/officeart/2005/8/layout/chevron2"/>
    <dgm:cxn modelId="{EEECF663-4572-4231-A429-B7B17117EC44}" type="presParOf" srcId="{EB1EB405-1B81-48E2-A6FB-A8690BD3EC71}" destId="{C55E0293-B10A-4E17-905B-A4F39C07870D}" srcOrd="0" destOrd="0" presId="urn:microsoft.com/office/officeart/2005/8/layout/chevron2"/>
    <dgm:cxn modelId="{8D95C302-0943-408A-BD28-C77016963002}" type="presParOf" srcId="{EB1EB405-1B81-48E2-A6FB-A8690BD3EC71}" destId="{92B44F83-AFC1-4AF4-9445-CFB7DF34083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37591-FFB3-4F57-ACF8-B744574F29C0}">
      <dsp:nvSpPr>
        <dsp:cNvPr id="0" name=""/>
        <dsp:cNvSpPr/>
      </dsp:nvSpPr>
      <dsp:spPr>
        <a:xfrm rot="5400000">
          <a:off x="-144549" y="148331"/>
          <a:ext cx="963661" cy="67456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SEX</a:t>
          </a:r>
          <a:endParaRPr lang="en-US" sz="1000" b="1" kern="1200" dirty="0"/>
        </a:p>
      </dsp:txBody>
      <dsp:txXfrm rot="-5400000">
        <a:off x="1" y="341062"/>
        <a:ext cx="674562" cy="289099"/>
      </dsp:txXfrm>
    </dsp:sp>
    <dsp:sp modelId="{B5C939D8-6E18-4362-B4BD-6A66330E0AF3}">
      <dsp:nvSpPr>
        <dsp:cNvPr id="0" name=""/>
        <dsp:cNvSpPr/>
      </dsp:nvSpPr>
      <dsp:spPr>
        <a:xfrm rot="5400000">
          <a:off x="5281891" y="-4603545"/>
          <a:ext cx="626379" cy="984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1 = Male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2 = Female</a:t>
          </a:r>
          <a:endParaRPr lang="en-US" sz="1000" kern="1200" dirty="0"/>
        </a:p>
      </dsp:txBody>
      <dsp:txXfrm rot="-5400000">
        <a:off x="674563" y="34360"/>
        <a:ext cx="9810460" cy="565225"/>
      </dsp:txXfrm>
    </dsp:sp>
    <dsp:sp modelId="{73801AB7-9C33-4B2D-B674-2A5B5AFF53AF}">
      <dsp:nvSpPr>
        <dsp:cNvPr id="0" name=""/>
        <dsp:cNvSpPr/>
      </dsp:nvSpPr>
      <dsp:spPr>
        <a:xfrm rot="5400000">
          <a:off x="-144549" y="993359"/>
          <a:ext cx="963661" cy="67456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EDUCATION</a:t>
          </a:r>
          <a:endParaRPr lang="en-US" sz="1000" b="1" kern="1200" dirty="0"/>
        </a:p>
      </dsp:txBody>
      <dsp:txXfrm rot="-5400000">
        <a:off x="1" y="1186090"/>
        <a:ext cx="674562" cy="289099"/>
      </dsp:txXfrm>
    </dsp:sp>
    <dsp:sp modelId="{C9CA43E8-58B1-45FA-A108-B3A6CCA4CDF3}">
      <dsp:nvSpPr>
        <dsp:cNvPr id="0" name=""/>
        <dsp:cNvSpPr/>
      </dsp:nvSpPr>
      <dsp:spPr>
        <a:xfrm rot="5400000">
          <a:off x="5281891" y="-3758518"/>
          <a:ext cx="626379" cy="984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1 = Graduate school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2 = University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3 = High school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4 = Others</a:t>
          </a:r>
          <a:endParaRPr lang="en-US" sz="1000" kern="1200" dirty="0"/>
        </a:p>
      </dsp:txBody>
      <dsp:txXfrm rot="-5400000">
        <a:off x="674563" y="879387"/>
        <a:ext cx="9810460" cy="565225"/>
      </dsp:txXfrm>
    </dsp:sp>
    <dsp:sp modelId="{7FCA4E21-3AB1-4024-AF89-2E2FFBA3B99A}">
      <dsp:nvSpPr>
        <dsp:cNvPr id="0" name=""/>
        <dsp:cNvSpPr/>
      </dsp:nvSpPr>
      <dsp:spPr>
        <a:xfrm rot="5400000">
          <a:off x="-144549" y="1838387"/>
          <a:ext cx="963661" cy="67456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MARRIAGE</a:t>
          </a:r>
          <a:endParaRPr lang="en-US" sz="1000" b="1" kern="1200" dirty="0"/>
        </a:p>
      </dsp:txBody>
      <dsp:txXfrm rot="-5400000">
        <a:off x="1" y="2031118"/>
        <a:ext cx="674562" cy="289099"/>
      </dsp:txXfrm>
    </dsp:sp>
    <dsp:sp modelId="{87262F30-7D4A-45DA-863D-BFED210906BF}">
      <dsp:nvSpPr>
        <dsp:cNvPr id="0" name=""/>
        <dsp:cNvSpPr/>
      </dsp:nvSpPr>
      <dsp:spPr>
        <a:xfrm rot="5400000">
          <a:off x="5281891" y="-2913490"/>
          <a:ext cx="626379" cy="984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1 = Married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2 = Single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3 = Others</a:t>
          </a:r>
          <a:endParaRPr lang="en-US" sz="1000" kern="1200" dirty="0"/>
        </a:p>
      </dsp:txBody>
      <dsp:txXfrm rot="-5400000">
        <a:off x="674563" y="1724415"/>
        <a:ext cx="9810460" cy="565225"/>
      </dsp:txXfrm>
    </dsp:sp>
    <dsp:sp modelId="{DD46A753-78D3-4756-8362-2C197F827E76}">
      <dsp:nvSpPr>
        <dsp:cNvPr id="0" name=""/>
        <dsp:cNvSpPr/>
      </dsp:nvSpPr>
      <dsp:spPr>
        <a:xfrm rot="5400000">
          <a:off x="-144549" y="2683415"/>
          <a:ext cx="963661" cy="67456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PAY_1 to PAY_6</a:t>
          </a:r>
          <a:endParaRPr lang="en-US" sz="1000" b="1" kern="1200" dirty="0"/>
        </a:p>
      </dsp:txBody>
      <dsp:txXfrm rot="-5400000">
        <a:off x="1" y="2876146"/>
        <a:ext cx="674562" cy="289099"/>
      </dsp:txXfrm>
    </dsp:sp>
    <dsp:sp modelId="{3DF33BA5-EDB5-483B-A26C-11D4CD11FB0F}">
      <dsp:nvSpPr>
        <dsp:cNvPr id="0" name=""/>
        <dsp:cNvSpPr/>
      </dsp:nvSpPr>
      <dsp:spPr>
        <a:xfrm rot="5400000">
          <a:off x="5281726" y="-2068297"/>
          <a:ext cx="626709" cy="984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-2 = No consumption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-1 = Pay duly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0 = The use of revolving credit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1 to 9= Payment delay from 1 up to 9 months</a:t>
          </a:r>
          <a:endParaRPr lang="en-US" sz="900" kern="1200" dirty="0"/>
        </a:p>
      </dsp:txBody>
      <dsp:txXfrm rot="-5400000">
        <a:off x="674563" y="2569459"/>
        <a:ext cx="9810444" cy="565523"/>
      </dsp:txXfrm>
    </dsp:sp>
    <dsp:sp modelId="{C55E0293-B10A-4E17-905B-A4F39C07870D}">
      <dsp:nvSpPr>
        <dsp:cNvPr id="0" name=""/>
        <dsp:cNvSpPr/>
      </dsp:nvSpPr>
      <dsp:spPr>
        <a:xfrm rot="5400000">
          <a:off x="-144549" y="3528443"/>
          <a:ext cx="963661" cy="674562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/>
            <a:t>DEFAULT</a:t>
          </a:r>
          <a:endParaRPr lang="en-US" sz="1000" b="1" kern="1200" dirty="0"/>
        </a:p>
      </dsp:txBody>
      <dsp:txXfrm rot="-5400000">
        <a:off x="1" y="3721174"/>
        <a:ext cx="674562" cy="289099"/>
      </dsp:txXfrm>
    </dsp:sp>
    <dsp:sp modelId="{92B44F83-AFC1-4AF4-9445-CFB7DF340838}">
      <dsp:nvSpPr>
        <dsp:cNvPr id="0" name=""/>
        <dsp:cNvSpPr/>
      </dsp:nvSpPr>
      <dsp:spPr>
        <a:xfrm rot="5400000">
          <a:off x="5281891" y="-1223434"/>
          <a:ext cx="626379" cy="98410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1 = Yes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0 = No</a:t>
          </a:r>
          <a:endParaRPr lang="en-US" sz="1000" kern="1200" dirty="0"/>
        </a:p>
      </dsp:txBody>
      <dsp:txXfrm rot="-5400000">
        <a:off x="674563" y="3414471"/>
        <a:ext cx="9810460" cy="5652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974A2-9CF7-4934-8FDF-C309C829C4A9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CAD7C-C6DA-44A3-98B5-ADA7D9A71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65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7CAD7C-C6DA-44A3-98B5-ADA7D9A71C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47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65336-C34C-428B-9DD8-EA6686F279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D65C-7250-4E13-B014-474F093F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15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65336-C34C-428B-9DD8-EA6686F279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D65C-7250-4E13-B014-474F093F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3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65336-C34C-428B-9DD8-EA6686F279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D65C-7250-4E13-B014-474F093F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45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65336-C34C-428B-9DD8-EA6686F279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D65C-7250-4E13-B014-474F093F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93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65336-C34C-428B-9DD8-EA6686F279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D65C-7250-4E13-B014-474F093F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66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65336-C34C-428B-9DD8-EA6686F279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D65C-7250-4E13-B014-474F093F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2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65336-C34C-428B-9DD8-EA6686F279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D65C-7250-4E13-B014-474F093F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1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65336-C34C-428B-9DD8-EA6686F279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D65C-7250-4E13-B014-474F093F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7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65336-C34C-428B-9DD8-EA6686F279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D65C-7250-4E13-B014-474F093F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60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65336-C34C-428B-9DD8-EA6686F279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D65C-7250-4E13-B014-474F093F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12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65336-C34C-428B-9DD8-EA6686F279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8D65C-7250-4E13-B014-474F093F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2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65336-C34C-428B-9DD8-EA6686F279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8D65C-7250-4E13-B014-474F093F6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6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568523/preferred-payment-methods-usa/" TargetMode="External"/><Relationship Id="rId2" Type="http://schemas.openxmlformats.org/officeDocument/2006/relationships/hyperlink" Target="https://www.kaggle.com/datasets/uciml/default-of-credit-card-clients-data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gradedpoints.com/credit-cards/credit-card-ownership-statistics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785"/>
            <a:ext cx="6288657" cy="2485396"/>
          </a:xfrm>
        </p:spPr>
        <p:txBody>
          <a:bodyPr>
            <a:normAutofit/>
          </a:bodyPr>
          <a:lstStyle/>
          <a:p>
            <a:r>
              <a:rPr lang="en-US" sz="5000" b="1" i="1" dirty="0" smtClean="0">
                <a:latin typeface="Garamond" panose="02020404030301010803" pitchFamily="18" charset="0"/>
              </a:rPr>
              <a:t>CREDIT CARD DEFAULT PREDICTION</a:t>
            </a:r>
            <a:endParaRPr lang="en-US" sz="5000" b="1" i="1" dirty="0">
              <a:latin typeface="Garamond" panose="020204040303010108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90181"/>
            <a:ext cx="6288657" cy="2932981"/>
          </a:xfrm>
        </p:spPr>
        <p:txBody>
          <a:bodyPr>
            <a:normAutofit/>
          </a:bodyPr>
          <a:lstStyle/>
          <a:p>
            <a:pPr algn="r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By Rabail Adwani</a:t>
            </a:r>
            <a:endParaRPr lang="en-US" i="1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i="1" dirty="0" smtClean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r"/>
            <a:endParaRPr lang="en-US" i="1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l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Instructor: Dr. Jennifer 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Eigo</a:t>
            </a:r>
            <a:endParaRPr lang="en-US" i="1" dirty="0" smtClean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  <a:p>
            <a:pPr algn="l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Course: Predictive Modeling</a:t>
            </a:r>
          </a:p>
          <a:p>
            <a:pPr algn="l"/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Date: 4</a:t>
            </a:r>
            <a:r>
              <a:rPr lang="en-US" i="1" baseline="30000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th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</a:rPr>
              <a:t> December, 2022</a:t>
            </a:r>
          </a:p>
          <a:p>
            <a:pPr algn="l"/>
            <a:endParaRPr lang="en-US" i="1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urviving A Credit Card Defaul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686" y="802257"/>
            <a:ext cx="6476396" cy="259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7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23"/>
    </mc:Choice>
    <mc:Fallback xmlns="">
      <p:transition spd="slow" advTm="15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Gender by default percentage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0440" y="1825625"/>
            <a:ext cx="8351119" cy="4351338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288913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8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48"/>
    </mc:Choice>
    <mc:Fallback>
      <p:transition spd="slow" advTm="13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Marital status by default percentage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440" y="1825625"/>
            <a:ext cx="8351119" cy="4351338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589891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95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Age by default percentage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440" y="1825625"/>
            <a:ext cx="8351119" cy="4351338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36096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460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Credit card limit by default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36096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794" y="1690688"/>
            <a:ext cx="8246412" cy="42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Default by repayment status 1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440" y="1825625"/>
            <a:ext cx="8351119" cy="4351338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709159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61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Default by repayment status 2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34506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440" y="1825625"/>
            <a:ext cx="8351119" cy="4351338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806872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03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Default by repayment status 3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34506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440" y="1825625"/>
            <a:ext cx="8351119" cy="4351338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239253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896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Default by repayment status </a:t>
            </a:r>
            <a:r>
              <a:rPr lang="en-US" sz="3500" b="1" dirty="0"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-34506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440" y="1825625"/>
            <a:ext cx="8351119" cy="435133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239253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151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Default by repayment status 5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34506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440" y="1825625"/>
            <a:ext cx="8351119" cy="4351338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239253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71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Default by repayment status 5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34506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440" y="1825625"/>
            <a:ext cx="8351119" cy="435133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239253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60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Credit card is the most preferred payment method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5876516"/>
              </p:ext>
            </p:extLst>
          </p:nvPr>
        </p:nvGraphicFramePr>
        <p:xfrm>
          <a:off x="838199" y="1825625"/>
          <a:ext cx="10436525" cy="4394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484719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9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50"/>
    </mc:Choice>
    <mc:Fallback xmlns="">
      <p:transition spd="slow" advTm="22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Data preprocessing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 smtClean="0">
                <a:latin typeface="Garamond" panose="02020404030301010803" pitchFamily="18" charset="0"/>
              </a:rPr>
              <a:t>Dataset is partitioned into 60:20:20 ratio for training, validation, and testing</a:t>
            </a:r>
          </a:p>
          <a:p>
            <a:r>
              <a:rPr lang="en-US" sz="2500" dirty="0">
                <a:latin typeface="Garamond" panose="02020404030301010803" pitchFamily="18" charset="0"/>
              </a:rPr>
              <a:t>Changed </a:t>
            </a:r>
            <a:r>
              <a:rPr lang="en-US" sz="2500" b="1" dirty="0" smtClean="0">
                <a:latin typeface="Garamond" panose="02020404030301010803" pitchFamily="18" charset="0"/>
              </a:rPr>
              <a:t>‘default.payment.next.month’</a:t>
            </a:r>
            <a:r>
              <a:rPr lang="en-US" sz="2500" dirty="0" smtClean="0">
                <a:latin typeface="Garamond" panose="02020404030301010803" pitchFamily="18" charset="0"/>
              </a:rPr>
              <a:t> to </a:t>
            </a:r>
            <a:r>
              <a:rPr lang="en-US" sz="2500" b="1" dirty="0" smtClean="0">
                <a:latin typeface="Garamond" panose="02020404030301010803" pitchFamily="18" charset="0"/>
              </a:rPr>
              <a:t>‘DEFAULT’</a:t>
            </a:r>
          </a:p>
          <a:p>
            <a:r>
              <a:rPr lang="en-US" sz="2500" dirty="0" smtClean="0">
                <a:latin typeface="Garamond" panose="02020404030301010803" pitchFamily="18" charset="0"/>
              </a:rPr>
              <a:t>Changed </a:t>
            </a:r>
            <a:r>
              <a:rPr lang="en-US" sz="2500" b="1" dirty="0" smtClean="0">
                <a:latin typeface="Garamond" panose="02020404030301010803" pitchFamily="18" charset="0"/>
              </a:rPr>
              <a:t>‘PAY_0’</a:t>
            </a:r>
            <a:r>
              <a:rPr lang="en-US" sz="2500" dirty="0" smtClean="0">
                <a:latin typeface="Garamond" panose="02020404030301010803" pitchFamily="18" charset="0"/>
              </a:rPr>
              <a:t> to </a:t>
            </a:r>
            <a:r>
              <a:rPr lang="en-US" sz="2500" b="1" dirty="0" smtClean="0">
                <a:latin typeface="Garamond" panose="02020404030301010803" pitchFamily="18" charset="0"/>
              </a:rPr>
              <a:t>‘PAY_1’</a:t>
            </a:r>
            <a:r>
              <a:rPr lang="en-US" sz="2500" dirty="0" smtClean="0">
                <a:latin typeface="Garamond" panose="02020404030301010803" pitchFamily="18" charset="0"/>
              </a:rPr>
              <a:t> for ease</a:t>
            </a:r>
          </a:p>
          <a:p>
            <a:r>
              <a:rPr lang="en-US" sz="2500" dirty="0" smtClean="0">
                <a:latin typeface="Garamond" panose="02020404030301010803" pitchFamily="18" charset="0"/>
              </a:rPr>
              <a:t>Excluded </a:t>
            </a:r>
            <a:r>
              <a:rPr lang="en-US" sz="2500" b="1" dirty="0" smtClean="0">
                <a:latin typeface="Garamond" panose="02020404030301010803" pitchFamily="18" charset="0"/>
              </a:rPr>
              <a:t>‘ID’</a:t>
            </a:r>
            <a:r>
              <a:rPr lang="en-US" sz="2500" dirty="0" smtClean="0">
                <a:latin typeface="Garamond" panose="02020404030301010803" pitchFamily="18" charset="0"/>
              </a:rPr>
              <a:t> but did not hide it</a:t>
            </a:r>
          </a:p>
          <a:p>
            <a:r>
              <a:rPr lang="en-US" sz="2500" dirty="0" smtClean="0">
                <a:latin typeface="Garamond" panose="02020404030301010803" pitchFamily="18" charset="0"/>
              </a:rPr>
              <a:t>Encoded </a:t>
            </a:r>
            <a:r>
              <a:rPr lang="en-US" sz="2500" b="1" dirty="0" smtClean="0">
                <a:latin typeface="Garamond" panose="02020404030301010803" pitchFamily="18" charset="0"/>
              </a:rPr>
              <a:t>‘SEX’</a:t>
            </a:r>
            <a:r>
              <a:rPr lang="en-US" sz="2500" dirty="0" smtClean="0">
                <a:latin typeface="Garamond" panose="02020404030301010803" pitchFamily="18" charset="0"/>
              </a:rPr>
              <a:t>, </a:t>
            </a:r>
            <a:r>
              <a:rPr lang="en-US" sz="2500" b="1" dirty="0" smtClean="0">
                <a:latin typeface="Garamond" panose="02020404030301010803" pitchFamily="18" charset="0"/>
              </a:rPr>
              <a:t>‘EDUCATION’</a:t>
            </a:r>
            <a:r>
              <a:rPr lang="en-US" sz="2500" dirty="0" smtClean="0">
                <a:latin typeface="Garamond" panose="02020404030301010803" pitchFamily="18" charset="0"/>
              </a:rPr>
              <a:t>, </a:t>
            </a:r>
            <a:r>
              <a:rPr lang="en-US" sz="2500" b="1" dirty="0" smtClean="0">
                <a:latin typeface="Garamond" panose="02020404030301010803" pitchFamily="18" charset="0"/>
              </a:rPr>
              <a:t>‘MARRIAGE’</a:t>
            </a:r>
            <a:r>
              <a:rPr lang="en-US" sz="2500" dirty="0" smtClean="0">
                <a:latin typeface="Garamond" panose="02020404030301010803" pitchFamily="18" charset="0"/>
              </a:rPr>
              <a:t>, </a:t>
            </a:r>
            <a:r>
              <a:rPr lang="en-US" sz="2500" b="1" dirty="0" smtClean="0">
                <a:latin typeface="Garamond" panose="02020404030301010803" pitchFamily="18" charset="0"/>
              </a:rPr>
              <a:t>‘PAY_1’</a:t>
            </a:r>
            <a:r>
              <a:rPr lang="en-US" sz="2500" dirty="0" smtClean="0">
                <a:latin typeface="Garamond" panose="02020404030301010803" pitchFamily="18" charset="0"/>
              </a:rPr>
              <a:t> to </a:t>
            </a:r>
            <a:r>
              <a:rPr lang="en-US" sz="2500" b="1" dirty="0" smtClean="0">
                <a:latin typeface="Garamond" panose="02020404030301010803" pitchFamily="18" charset="0"/>
              </a:rPr>
              <a:t>‘PAY_6’</a:t>
            </a:r>
            <a:r>
              <a:rPr lang="en-US" sz="2500" dirty="0" smtClean="0">
                <a:latin typeface="Garamond" panose="02020404030301010803" pitchFamily="18" charset="0"/>
              </a:rPr>
              <a:t>, and </a:t>
            </a:r>
            <a:r>
              <a:rPr lang="en-US" sz="2500" b="1" dirty="0" smtClean="0">
                <a:latin typeface="Garamond" panose="02020404030301010803" pitchFamily="18" charset="0"/>
              </a:rPr>
              <a:t>‘DEFAULT’</a:t>
            </a:r>
            <a:r>
              <a:rPr lang="en-US" sz="2500" dirty="0" smtClean="0">
                <a:latin typeface="Garamond" panose="02020404030301010803" pitchFamily="18" charset="0"/>
              </a:rPr>
              <a:t> as categorical variables</a:t>
            </a:r>
          </a:p>
          <a:p>
            <a:r>
              <a:rPr lang="en-US" sz="2500" dirty="0" smtClean="0">
                <a:latin typeface="Garamond" panose="02020404030301010803" pitchFamily="18" charset="0"/>
              </a:rPr>
              <a:t>Combined 0, 5, and 6 to Others in </a:t>
            </a:r>
            <a:r>
              <a:rPr lang="en-US" sz="2500" b="1" dirty="0" smtClean="0">
                <a:latin typeface="Garamond" panose="02020404030301010803" pitchFamily="18" charset="0"/>
              </a:rPr>
              <a:t>‘EDUCATION’</a:t>
            </a:r>
          </a:p>
          <a:p>
            <a:r>
              <a:rPr lang="en-US" sz="2500" dirty="0" smtClean="0">
                <a:latin typeface="Garamond" panose="02020404030301010803" pitchFamily="18" charset="0"/>
              </a:rPr>
              <a:t>Combined 0 to Others in </a:t>
            </a:r>
            <a:r>
              <a:rPr lang="en-US" sz="2500" b="1" dirty="0" smtClean="0">
                <a:latin typeface="Garamond" panose="02020404030301010803" pitchFamily="18" charset="0"/>
              </a:rPr>
              <a:t>‘MARRIAGE’</a:t>
            </a:r>
          </a:p>
          <a:p>
            <a:endParaRPr lang="en-US" sz="2500" dirty="0" smtClean="0">
              <a:latin typeface="Garamond" panose="02020404030301010803" pitchFamily="18" charset="0"/>
            </a:endParaRPr>
          </a:p>
          <a:p>
            <a:endParaRPr lang="en-US" sz="2500" dirty="0" smtClean="0">
              <a:latin typeface="Garamond" panose="02020404030301010803" pitchFamily="18" charset="0"/>
            </a:endParaRPr>
          </a:p>
          <a:p>
            <a:endParaRPr lang="en-US" sz="2500" dirty="0" smtClean="0">
              <a:latin typeface="Garamond" panose="02020404030301010803" pitchFamily="18" charset="0"/>
            </a:endParaRPr>
          </a:p>
          <a:p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887009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647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Feature engineering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134791"/>
              </p:ext>
            </p:extLst>
          </p:nvPr>
        </p:nvGraphicFramePr>
        <p:xfrm>
          <a:off x="838200" y="1825625"/>
          <a:ext cx="10515600" cy="4450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Formula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LIMIT_EXCEED1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LIMIT_BAL – BILL_AMT1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LIMIT_EXCEED2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LIMIT_BAL – BILL_AMT2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LIMIT_EXCEED3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LIMIT_BAL – BILL_AMT3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LIMIT_EXCEED4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LIMIT_BAL</a:t>
                      </a:r>
                      <a:r>
                        <a:rPr lang="en-US" baseline="0" dirty="0" smtClean="0"/>
                        <a:t> – BILL_AMT4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LIMIT_EXCEED5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LIMIT_BAL – BILL_AMT5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LIMIT_EXCEED6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LIMIT_BAL</a:t>
                      </a:r>
                      <a:r>
                        <a:rPr lang="en-US" baseline="0" dirty="0" smtClean="0"/>
                        <a:t> – BILL_AMT6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PERCENT_PAID1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PAY_AMT1</a:t>
                      </a:r>
                      <a:r>
                        <a:rPr lang="en-US" baseline="0" dirty="0" smtClean="0"/>
                        <a:t> / BILL_AMT2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PERCENT_PAID2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PAY_AMT2 /</a:t>
                      </a:r>
                      <a:r>
                        <a:rPr lang="en-US" baseline="0" dirty="0" smtClean="0"/>
                        <a:t> BILL_AMT3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PERCENT_PAID3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PAY_AMT3 / BILL_AMT4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PERCENT_PAID4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PAY_AMT4 / BILL_AMT5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PERCENT_PAID5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PAY_AMT5 / BILL_AMT6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378484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89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Logistic regression (All predictors) 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500" dirty="0" smtClean="0">
              <a:latin typeface="Garamond" panose="02020404030301010803" pitchFamily="18" charset="0"/>
            </a:endParaRPr>
          </a:p>
          <a:p>
            <a:endParaRPr lang="en-US" sz="2500" dirty="0" smtClean="0">
              <a:latin typeface="Garamond" panose="02020404030301010803" pitchFamily="18" charset="0"/>
            </a:endParaRPr>
          </a:p>
          <a:p>
            <a:endParaRPr lang="en-US" sz="2500" dirty="0" smtClean="0">
              <a:latin typeface="Garamond" panose="02020404030301010803" pitchFamily="18" charset="0"/>
            </a:endParaRPr>
          </a:p>
          <a:p>
            <a:endParaRPr lang="en-US" sz="2000" dirty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7081"/>
            <a:ext cx="10515600" cy="30204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0515600" cy="689714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808867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92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Continued..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6094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Garamond" panose="02020404030301010803" pitchFamily="18" charset="0"/>
              </a:rPr>
              <a:t>Detailed output for Logistic regression (All predictors) is in Appendix 1</a:t>
            </a: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5813"/>
            <a:ext cx="3031499" cy="4503472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279705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06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Logistic regression (Features selected based on p-value = 0.05)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54607"/>
            <a:ext cx="10515600" cy="22529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858623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279705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88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Continued..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Garamond" panose="02020404030301010803" pitchFamily="18" charset="0"/>
              </a:rPr>
              <a:t>Detailed output for Logistic regression (with feature selection) is in Appendix 2</a:t>
            </a:r>
          </a:p>
          <a:p>
            <a:pPr marL="0" indent="0">
              <a:buNone/>
            </a:pPr>
            <a:endParaRPr lang="en-US" sz="2000" dirty="0"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9002"/>
            <a:ext cx="5869236" cy="3318334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279705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12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Decision tree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>
              <a:latin typeface="Garamond" panose="020204040303010108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12" y="3333749"/>
            <a:ext cx="3947160" cy="31274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732" y="3333748"/>
            <a:ext cx="2502308" cy="3127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43983"/>
            <a:ext cx="10515600" cy="1872081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279705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479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Continued..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12" y="1743523"/>
            <a:ext cx="9587902" cy="20310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12" y="4376342"/>
            <a:ext cx="9587902" cy="21324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3411" y="1218792"/>
            <a:ext cx="97817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Garamond" panose="02020404030301010803" pitchFamily="18" charset="0"/>
              </a:rPr>
              <a:t>Please refer to Appendix 3 for detailed output of decision trees</a:t>
            </a:r>
          </a:p>
          <a:p>
            <a:r>
              <a:rPr lang="en-US" sz="1500" b="1" dirty="0" smtClean="0">
                <a:latin typeface="Garamond" panose="02020404030301010803" pitchFamily="18" charset="0"/>
              </a:rPr>
              <a:t>Decision tree</a:t>
            </a:r>
            <a:endParaRPr lang="en-US" sz="1500" b="1" dirty="0">
              <a:latin typeface="Garamond" panose="020204040303010108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3411" y="4053177"/>
            <a:ext cx="83720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latin typeface="Garamond" panose="02020404030301010803" pitchFamily="18" charset="0"/>
              </a:rPr>
              <a:t>Pruned Decision tree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279705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13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Boosted trees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>
              <a:latin typeface="Garamond" panose="020204040303010108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3317217"/>
            <a:ext cx="10515600" cy="24099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1504525"/>
            <a:ext cx="6713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aramond" panose="02020404030301010803" pitchFamily="18" charset="0"/>
              </a:rPr>
              <a:t>Please refer to Appendix 4 for detailed output of Boosted trees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39572"/>
            <a:ext cx="10515600" cy="858623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279705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99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Bootstrap forest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504525"/>
            <a:ext cx="6713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aramond" panose="02020404030301010803" pitchFamily="18" charset="0"/>
              </a:rPr>
              <a:t>Please refer to Appendix 5 for detailed output of Bootstrap forest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67418"/>
            <a:ext cx="10515600" cy="23078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39572"/>
            <a:ext cx="10515600" cy="858623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279705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12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Motivation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12079"/>
            <a:ext cx="6175720" cy="43562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Garamond" panose="02020404030301010803" pitchFamily="18" charset="0"/>
              </a:rPr>
              <a:t>As per Federal Reserve, 83% of the people in the United States own at least 1 credit card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Garamond" panose="02020404030301010803" pitchFamily="18" charset="0"/>
              </a:rPr>
              <a:t>Credit card debt is the significant asset of many banks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Garamond" panose="02020404030301010803" pitchFamily="18" charset="0"/>
              </a:rPr>
              <a:t>It is unsecured thus, it’s important to accurately assess risk before extending credit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Garamond" panose="02020404030301010803" pitchFamily="18" charset="0"/>
              </a:rPr>
              <a:t>Otherwise, the bank would have to eat up all the loss (interest + principal)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8" name="Picture 2" descr="https://upgradedpoints.com/wp-content/uploads/2021/11/Credit-Card-Ownership-Statistics-Header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1" t="668"/>
          <a:stretch/>
        </p:blipFill>
        <p:spPr bwMode="auto">
          <a:xfrm>
            <a:off x="7013920" y="1268085"/>
            <a:ext cx="5178080" cy="559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144348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96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77"/>
    </mc:Choice>
    <mc:Fallback>
      <p:transition spd="slow" advTm="27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Neural network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504525"/>
            <a:ext cx="6713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aramond" panose="02020404030301010803" pitchFamily="18" charset="0"/>
              </a:rPr>
              <a:t>Please refer to Appendix </a:t>
            </a:r>
            <a:r>
              <a:rPr lang="en-US" sz="2000" dirty="0">
                <a:latin typeface="Garamond" panose="02020404030301010803" pitchFamily="18" charset="0"/>
              </a:rPr>
              <a:t>6</a:t>
            </a:r>
            <a:r>
              <a:rPr lang="en-US" sz="2000" dirty="0" smtClean="0">
                <a:latin typeface="Garamond" panose="02020404030301010803" pitchFamily="18" charset="0"/>
              </a:rPr>
              <a:t> for detailed output of Neural network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65138"/>
            <a:ext cx="10515600" cy="22842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39572"/>
            <a:ext cx="10515600" cy="858623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279705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89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Test for model comparison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Garamond" panose="02020404030301010803" pitchFamily="18" charset="0"/>
              </a:rPr>
              <a:t>The Total accuracy rate is roughly the same for all the models</a:t>
            </a:r>
          </a:p>
          <a:p>
            <a:r>
              <a:rPr lang="en-US" sz="2000" dirty="0" smtClean="0">
                <a:latin typeface="Garamond" panose="02020404030301010803" pitchFamily="18" charset="0"/>
              </a:rPr>
              <a:t>The precision is close to 70% for logistic regression and decision tree which is higher than others</a:t>
            </a:r>
          </a:p>
          <a:p>
            <a:r>
              <a:rPr lang="en-US" sz="2000" dirty="0" smtClean="0">
                <a:latin typeface="Garamond" panose="02020404030301010803" pitchFamily="18" charset="0"/>
              </a:rPr>
              <a:t>Neural network has the highest sensitivity among others</a:t>
            </a:r>
          </a:p>
          <a:p>
            <a:r>
              <a:rPr lang="en-US" sz="2000" dirty="0" smtClean="0">
                <a:latin typeface="Garamond" panose="02020404030301010803" pitchFamily="18" charset="0"/>
              </a:rPr>
              <a:t>Decision tree has the highest specificity followed by logistic regression</a:t>
            </a:r>
          </a:p>
          <a:p>
            <a:r>
              <a:rPr lang="en-US" sz="2000" dirty="0" smtClean="0">
                <a:latin typeface="Garamond" panose="02020404030301010803" pitchFamily="18" charset="0"/>
              </a:rPr>
              <a:t>RASE is roughly similar for all models with very slight difference</a:t>
            </a:r>
          </a:p>
          <a:p>
            <a:r>
              <a:rPr lang="en-US" sz="2000" dirty="0" smtClean="0">
                <a:latin typeface="Garamond" panose="02020404030301010803" pitchFamily="18" charset="0"/>
              </a:rPr>
              <a:t>Bootstrap forest has the highest AUC</a:t>
            </a:r>
            <a:r>
              <a:rPr lang="en-US" sz="2000" dirty="0">
                <a:latin typeface="Garamond" panose="02020404030301010803" pitchFamily="18" charset="0"/>
              </a:rPr>
              <a:t> </a:t>
            </a:r>
            <a:r>
              <a:rPr lang="en-US" sz="2000" dirty="0" smtClean="0">
                <a:latin typeface="Garamond" panose="02020404030301010803" pitchFamily="18" charset="0"/>
              </a:rPr>
              <a:t>and </a:t>
            </a:r>
            <a:r>
              <a:rPr lang="en-US" sz="2000" dirty="0" err="1" smtClean="0">
                <a:latin typeface="Garamond" panose="02020404030301010803" pitchFamily="18" charset="0"/>
              </a:rPr>
              <a:t>RSquare</a:t>
            </a:r>
            <a:endParaRPr lang="en-US" sz="2000" dirty="0" smtClean="0">
              <a:latin typeface="Garamond" panose="02020404030301010803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279705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43170"/>
            <a:ext cx="10518652" cy="9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8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Charts for evaluation metrics of test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>
              <a:latin typeface="Garamond" panose="02020404030301010803" pitchFamily="18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8129446"/>
              </p:ext>
            </p:extLst>
          </p:nvPr>
        </p:nvGraphicFramePr>
        <p:xfrm>
          <a:off x="1588411" y="1690688"/>
          <a:ext cx="9403080" cy="4422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279705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23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Continued..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>
              <a:latin typeface="Garamond" panose="02020404030301010803" pitchFamily="18" charset="0"/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5804286"/>
              </p:ext>
            </p:extLst>
          </p:nvPr>
        </p:nvGraphicFramePr>
        <p:xfrm>
          <a:off x="838200" y="1825625"/>
          <a:ext cx="5148532" cy="4221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4996342"/>
              </p:ext>
            </p:extLst>
          </p:nvPr>
        </p:nvGraphicFramePr>
        <p:xfrm>
          <a:off x="5986732" y="1825625"/>
          <a:ext cx="5566769" cy="4221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279705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24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Best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Garamond" panose="02020404030301010803" pitchFamily="18" charset="0"/>
              </a:rPr>
              <a:t>The decision tree performs well in comparison with other models.</a:t>
            </a:r>
          </a:p>
          <a:p>
            <a:r>
              <a:rPr lang="en-US" sz="2000" dirty="0" smtClean="0">
                <a:latin typeface="Garamond" panose="02020404030301010803" pitchFamily="18" charset="0"/>
              </a:rPr>
              <a:t>It is easy to use as it has built variable selection mechanism</a:t>
            </a:r>
          </a:p>
          <a:p>
            <a:r>
              <a:rPr lang="en-US" sz="2000" dirty="0" smtClean="0">
                <a:latin typeface="Garamond" panose="02020404030301010803" pitchFamily="18" charset="0"/>
              </a:rPr>
              <a:t>It makes no assumptions of linear relationship</a:t>
            </a:r>
          </a:p>
          <a:p>
            <a:r>
              <a:rPr lang="en-US" sz="2000" dirty="0" smtClean="0">
                <a:latin typeface="Garamond" panose="02020404030301010803" pitchFamily="18" charset="0"/>
              </a:rPr>
              <a:t>It is a white-box model</a:t>
            </a:r>
            <a:r>
              <a:rPr lang="en-US" sz="2000" dirty="0">
                <a:latin typeface="Garamond" panose="02020404030301010803" pitchFamily="18" charset="0"/>
              </a:rPr>
              <a:t>. If a given situation is observable in a model, the explanation for the condition is easily explained by </a:t>
            </a:r>
            <a:r>
              <a:rPr lang="en-US" sz="2000" dirty="0" smtClean="0">
                <a:latin typeface="Garamond" panose="02020404030301010803" pitchFamily="18" charset="0"/>
              </a:rPr>
              <a:t>Boolean logic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279705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938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Recommendations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Garamond" panose="02020404030301010803" pitchFamily="18" charset="0"/>
              </a:rPr>
              <a:t>The repayment status for September (PAY_1) and August (PAY_2) have significant effect on the prediction therefore, focus on those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E</a:t>
            </a:r>
            <a:r>
              <a:rPr lang="en-US" sz="2000" dirty="0" smtClean="0">
                <a:latin typeface="Garamond" panose="02020404030301010803" pitchFamily="18" charset="0"/>
              </a:rPr>
              <a:t>stablish stringent application requirements even for lower credit limit users</a:t>
            </a:r>
          </a:p>
          <a:p>
            <a:r>
              <a:rPr lang="en-US" sz="2000" dirty="0" smtClean="0">
                <a:latin typeface="Garamond" panose="02020404030301010803" pitchFamily="18" charset="0"/>
              </a:rPr>
              <a:t>Conduct detailed scrutiny on the spending habits of people aged 25-30 as they can spend aggressively upon obtaining credit card</a:t>
            </a:r>
          </a:p>
          <a:p>
            <a:r>
              <a:rPr lang="en-US" sz="2000" dirty="0" smtClean="0">
                <a:latin typeface="Garamond" panose="02020404030301010803" pitchFamily="18" charset="0"/>
              </a:rPr>
              <a:t>Take credit management measures based on the default </a:t>
            </a:r>
            <a:r>
              <a:rPr lang="en-US" sz="2000" smtClean="0">
                <a:latin typeface="Garamond" panose="02020404030301010803" pitchFamily="18" charset="0"/>
              </a:rPr>
              <a:t>prediction </a:t>
            </a:r>
            <a:endParaRPr lang="en-US" sz="2000" dirty="0" smtClean="0">
              <a:latin typeface="Garamond" panose="02020404030301010803" pitchFamily="18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279705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43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Sources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808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>
                <a:latin typeface="Garamond" panose="02020404030301010803" pitchFamily="18" charset="0"/>
              </a:rPr>
              <a:t>Dataset source</a:t>
            </a:r>
            <a:r>
              <a:rPr lang="en-US" sz="2000" b="1" dirty="0">
                <a:latin typeface="Garamond" panose="02020404030301010803" pitchFamily="18" charset="0"/>
              </a:rPr>
              <a:t>: </a:t>
            </a:r>
            <a:endParaRPr lang="en-US" sz="2000" b="1" dirty="0" smtClean="0">
              <a:latin typeface="Garamond" panose="02020404030301010803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Garamond" panose="02020404030301010803" pitchFamily="18" charset="0"/>
                <a:hlinkClick r:id="rId2"/>
              </a:rPr>
              <a:t>https</a:t>
            </a:r>
            <a:r>
              <a:rPr lang="en-US" sz="2000" dirty="0">
                <a:latin typeface="Garamond" panose="02020404030301010803" pitchFamily="18" charset="0"/>
                <a:hlinkClick r:id="rId2"/>
              </a:rPr>
              <a:t>://</a:t>
            </a:r>
            <a:r>
              <a:rPr lang="en-US" sz="2000" dirty="0" smtClean="0">
                <a:latin typeface="Garamond" panose="02020404030301010803" pitchFamily="18" charset="0"/>
                <a:hlinkClick r:id="rId2"/>
              </a:rPr>
              <a:t>www.kaggle.com/datasets/uciml/default-of-credit-card-clients-dataset</a:t>
            </a: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>
                <a:latin typeface="Garamond" panose="02020404030301010803" pitchFamily="18" charset="0"/>
              </a:rPr>
              <a:t>Relevant paper: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err="1" smtClean="0">
                <a:latin typeface="Garamond" panose="02020404030301010803" pitchFamily="18" charset="0"/>
              </a:rPr>
              <a:t>Yeh</a:t>
            </a:r>
            <a:r>
              <a:rPr lang="en-US" sz="2000" dirty="0">
                <a:latin typeface="Garamond" panose="02020404030301010803" pitchFamily="18" charset="0"/>
              </a:rPr>
              <a:t>, I. C., &amp; Lien, C. H. (2009). The comparisons of data mining techniques for the predictive accuracy of probability of default of credit card clients. Expert Systems with Applications, 36(2), </a:t>
            </a:r>
            <a:r>
              <a:rPr lang="en-US" sz="2000" dirty="0" smtClean="0">
                <a:latin typeface="Garamond" panose="02020404030301010803" pitchFamily="18" charset="0"/>
              </a:rPr>
              <a:t>2473-2480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>
                <a:latin typeface="Garamond" panose="02020404030301010803" pitchFamily="18" charset="0"/>
              </a:rPr>
              <a:t>Other sources: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Garamond" panose="02020404030301010803" pitchFamily="18" charset="0"/>
                <a:hlinkClick r:id="rId3"/>
              </a:rPr>
              <a:t>https://www.statista.com/statistics/568523/preferred-payment-methods-usa/</a:t>
            </a:r>
            <a:endParaRPr lang="en-US" sz="2000" dirty="0">
              <a:latin typeface="Garamond" panose="02020404030301010803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Garamond" panose="02020404030301010803" pitchFamily="18" charset="0"/>
                <a:hlinkClick r:id="rId4"/>
              </a:rPr>
              <a:t>https://upgradedpoints.com/credit-cards/credit-card-ownership-statistics/</a:t>
            </a:r>
            <a:endParaRPr lang="en-US" sz="2000" dirty="0">
              <a:latin typeface="Garamond" panose="02020404030301010803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100" dirty="0">
              <a:latin typeface="Garamond" panose="02020404030301010803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879265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-17252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9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18011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0000" b="1" dirty="0" smtClean="0">
                <a:latin typeface="Garamond" panose="02020404030301010803" pitchFamily="18" charset="0"/>
              </a:rPr>
              <a:t>Appendix Slides</a:t>
            </a:r>
            <a:endParaRPr lang="en-US" sz="10000" b="1" dirty="0">
              <a:latin typeface="Garamond" panose="02020404030301010803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183147"/>
            <a:ext cx="10515600" cy="2906503"/>
          </a:xfrm>
        </p:spPr>
        <p:txBody>
          <a:bodyPr/>
          <a:lstStyle/>
          <a:p>
            <a:r>
              <a:rPr lang="en-US" dirty="0" smtClean="0"/>
              <a:t>Appendix 1 – Logistic regression (All predictors)</a:t>
            </a:r>
          </a:p>
          <a:p>
            <a:r>
              <a:rPr lang="en-US" dirty="0" smtClean="0"/>
              <a:t>Appendix 2 – Logistic regression (with feature selection at p-value = 0.05)</a:t>
            </a:r>
          </a:p>
          <a:p>
            <a:r>
              <a:rPr lang="en-US" dirty="0" smtClean="0"/>
              <a:t>Appendix 3 – Deep decision tree and pruned decision tree</a:t>
            </a:r>
          </a:p>
          <a:p>
            <a:r>
              <a:rPr lang="en-US" dirty="0" smtClean="0"/>
              <a:t>Appendix 4 – Boosted trees</a:t>
            </a:r>
          </a:p>
          <a:p>
            <a:r>
              <a:rPr lang="en-US" dirty="0" smtClean="0"/>
              <a:t>Appendix 5 – Bootstrap forest</a:t>
            </a:r>
          </a:p>
          <a:p>
            <a:r>
              <a:rPr lang="en-US" dirty="0" smtClean="0"/>
              <a:t>Appendix 6 – Neural network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635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8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Appendix 1: Logistic regression (All predictors)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110" y="1492852"/>
            <a:ext cx="3246257" cy="5003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6413"/>
            <a:ext cx="3358843" cy="49897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434" y="1492852"/>
            <a:ext cx="3175302" cy="4989761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37858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907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Continued..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6734"/>
            <a:ext cx="5131279" cy="28082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1273"/>
            <a:ext cx="5626100" cy="271920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835218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014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Objective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03808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200000"/>
              </a:lnSpc>
            </a:pPr>
            <a:r>
              <a:rPr lang="en-US" sz="2600" dirty="0" smtClean="0">
                <a:latin typeface="Garamond" panose="02020404030301010803" pitchFamily="18" charset="0"/>
              </a:rPr>
              <a:t>Research question: Will </a:t>
            </a:r>
            <a:r>
              <a:rPr lang="en-US" sz="2600" dirty="0">
                <a:latin typeface="Garamond" panose="02020404030301010803" pitchFamily="18" charset="0"/>
              </a:rPr>
              <a:t>the customer default on the credit card payment next month</a:t>
            </a:r>
            <a:r>
              <a:rPr lang="en-US" sz="2600" dirty="0" smtClean="0">
                <a:latin typeface="Garamond" panose="02020404030301010803" pitchFamily="18" charset="0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en-US" sz="2600" dirty="0" smtClean="0">
                <a:latin typeface="Garamond" panose="02020404030301010803" pitchFamily="18" charset="0"/>
              </a:rPr>
              <a:t>To </a:t>
            </a:r>
            <a:r>
              <a:rPr lang="en-US" sz="2600" dirty="0">
                <a:latin typeface="Garamond" panose="02020404030301010803" pitchFamily="18" charset="0"/>
              </a:rPr>
              <a:t>create a model that accurately predicts </a:t>
            </a:r>
            <a:r>
              <a:rPr lang="en-US" sz="2600" dirty="0" smtClean="0">
                <a:latin typeface="Garamond" panose="02020404030301010803" pitchFamily="18" charset="0"/>
              </a:rPr>
              <a:t>credit card defaults for the next month </a:t>
            </a:r>
            <a:r>
              <a:rPr lang="en-US" sz="2600" dirty="0">
                <a:latin typeface="Garamond" panose="02020404030301010803" pitchFamily="18" charset="0"/>
              </a:rPr>
              <a:t>helping financial institutions make appropriate lending </a:t>
            </a:r>
            <a:r>
              <a:rPr lang="en-US" sz="2600" dirty="0" smtClean="0">
                <a:latin typeface="Garamond" panose="02020404030301010803" pitchFamily="18" charset="0"/>
              </a:rPr>
              <a:t>decisions for minimum insolvency</a:t>
            </a:r>
          </a:p>
          <a:p>
            <a:pPr>
              <a:lnSpc>
                <a:spcPct val="200000"/>
              </a:lnSpc>
            </a:pPr>
            <a:r>
              <a:rPr lang="en-US" sz="2600" dirty="0" smtClean="0">
                <a:latin typeface="Garamond" panose="02020404030301010803" pitchFamily="18" charset="0"/>
              </a:rPr>
              <a:t>Find potential banking customers who can settle their credit card balance on time to divert marketing campaigns towards </a:t>
            </a:r>
            <a:r>
              <a:rPr lang="en-US" sz="2600" dirty="0" smtClean="0">
                <a:latin typeface="Garamond" panose="02020404030301010803" pitchFamily="18" charset="0"/>
              </a:rPr>
              <a:t>them and take credit management measures accordingly</a:t>
            </a:r>
            <a:endParaRPr lang="en-US" sz="2600" dirty="0" smtClean="0">
              <a:latin typeface="Garamond" panose="02020404030301010803" pitchFamily="18" charset="0"/>
            </a:endParaRPr>
          </a:p>
          <a:p>
            <a:pPr>
              <a:lnSpc>
                <a:spcPct val="200000"/>
              </a:lnSpc>
            </a:pP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4098" name="Picture 2" descr="Credit Card Defaulter Prediction | Kagg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008" y="2055813"/>
            <a:ext cx="6049992" cy="326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721799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75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81"/>
    </mc:Choice>
    <mc:Fallback>
      <p:transition spd="slow" advTm="43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Continued..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7478"/>
            <a:ext cx="3273419" cy="5020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899" y="1414731"/>
            <a:ext cx="3399478" cy="5003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657" y="1414731"/>
            <a:ext cx="3790161" cy="2320507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269839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04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Continued..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14" y="1345226"/>
            <a:ext cx="9998950" cy="2529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14" y="3941716"/>
            <a:ext cx="10000947" cy="2235247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281478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9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Appendix 2: Logistic regression (Features selected based on p-value = 0.05)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06" y="1690688"/>
            <a:ext cx="4130615" cy="2355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122" y="1595227"/>
            <a:ext cx="3284252" cy="3192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120" y="1595227"/>
            <a:ext cx="3934374" cy="2619741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53004"/>
              </p:ext>
            </p:extLst>
          </p:nvPr>
        </p:nvGraphicFramePr>
        <p:xfrm>
          <a:off x="0" y="6546586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561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Continued..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76717" cy="23486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917" y="1541050"/>
            <a:ext cx="6277851" cy="2896004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490724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882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Continued..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9564"/>
            <a:ext cx="4591691" cy="496711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176662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8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Continued..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3972"/>
            <a:ext cx="10515600" cy="2599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78584"/>
            <a:ext cx="10515600" cy="2273174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182251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3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Appendix 3: Decision tree (Deep)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1472"/>
            <a:ext cx="3307436" cy="44440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200" y="1690688"/>
            <a:ext cx="2667372" cy="1038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200" y="2794779"/>
            <a:ext cx="3855511" cy="3203640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53959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02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Continued..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30" y="2346008"/>
            <a:ext cx="5477820" cy="2255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28001"/>
            <a:ext cx="6070152" cy="2273852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160585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580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Continued..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7182"/>
            <a:ext cx="10515600" cy="2613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84110"/>
            <a:ext cx="10515600" cy="227645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758371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889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Pruned decision tree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3338"/>
            <a:ext cx="3598549" cy="4873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003" y="1303338"/>
            <a:ext cx="2638793" cy="11622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003" y="2465550"/>
            <a:ext cx="4509745" cy="3757048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47144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08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Dataset information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500" dirty="0">
                <a:latin typeface="Garamond" panose="02020404030301010803" pitchFamily="18" charset="0"/>
              </a:rPr>
              <a:t>This dataset contains information on default payments, demographic factors, credit data, history of payment, and bill statements of credit card </a:t>
            </a:r>
            <a:r>
              <a:rPr lang="en-US" sz="2500" dirty="0" smtClean="0">
                <a:latin typeface="Garamond" panose="02020404030301010803" pitchFamily="18" charset="0"/>
              </a:rPr>
              <a:t>clients </a:t>
            </a:r>
            <a:r>
              <a:rPr lang="en-US" sz="2500" dirty="0">
                <a:latin typeface="Garamond" panose="02020404030301010803" pitchFamily="18" charset="0"/>
              </a:rPr>
              <a:t>in Taiwan from April 2005 to September 2005</a:t>
            </a:r>
            <a:r>
              <a:rPr lang="en-US" sz="2500" dirty="0" smtClean="0">
                <a:latin typeface="Garamond" panose="02020404030301010803" pitchFamily="18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500" dirty="0" smtClean="0">
                <a:latin typeface="Garamond" panose="02020404030301010803" pitchFamily="18" charset="0"/>
              </a:rPr>
              <a:t>There are 25 columns and 30,000 rows.</a:t>
            </a:r>
            <a:endParaRPr lang="en-US" sz="2500" dirty="0">
              <a:latin typeface="Garamond" panose="02020404030301010803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653920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58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31"/>
    </mc:Choice>
    <mc:Fallback>
      <p:transition spd="slow" advTm="25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Continued..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2728"/>
            <a:ext cx="7935432" cy="424874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448856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05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Continued..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4322"/>
            <a:ext cx="10515600" cy="26135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55400"/>
            <a:ext cx="10515600" cy="229884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263477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909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Appendix 4: Boosted trees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619525" cy="27072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726" y="1690688"/>
            <a:ext cx="5622070" cy="2707257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391492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79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Continued..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9158"/>
            <a:ext cx="10515600" cy="276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79574"/>
            <a:ext cx="10515600" cy="2304077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789250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42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Appendix 5: Bootstrap forest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066761" cy="27346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338" y="1825625"/>
            <a:ext cx="5534217" cy="273466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002994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40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Continued..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0847"/>
            <a:ext cx="10515600" cy="25804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36231"/>
            <a:ext cx="10515600" cy="2312968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834637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453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Appendix 6: Neural network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7217"/>
            <a:ext cx="5540802" cy="4234267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308299"/>
              </p:ext>
            </p:extLst>
          </p:nvPr>
        </p:nvGraphicFramePr>
        <p:xfrm>
          <a:off x="0" y="6546586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77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Continued..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6533"/>
            <a:ext cx="5039428" cy="5096586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910951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85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Continued..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5170"/>
            <a:ext cx="9271958" cy="1846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81555"/>
            <a:ext cx="9271958" cy="18020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66359"/>
            <a:ext cx="3362864" cy="1468947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137770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441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Continued..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15073" y="1690688"/>
            <a:ext cx="11561853" cy="4719126"/>
            <a:chOff x="777815" y="1690688"/>
            <a:chExt cx="11561853" cy="471912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815" y="1690688"/>
              <a:ext cx="1410909" cy="471002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9109" y="1690688"/>
              <a:ext cx="1359973" cy="471002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9467" y="1690688"/>
              <a:ext cx="1383946" cy="471063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3798" y="1699315"/>
              <a:ext cx="1390480" cy="470139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64663" y="1699316"/>
              <a:ext cx="1358997" cy="470139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84045" y="1699316"/>
              <a:ext cx="1361207" cy="470139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5637" y="1699315"/>
              <a:ext cx="1365362" cy="471049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31384" y="1690688"/>
              <a:ext cx="1508284" cy="2508029"/>
            </a:xfrm>
            <a:prstGeom prst="rect">
              <a:avLst/>
            </a:prstGeom>
          </p:spPr>
        </p:pic>
      </p:grp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347257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7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Variable information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808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500" b="1" dirty="0">
                <a:latin typeface="Garamond" panose="02020404030301010803" pitchFamily="18" charset="0"/>
              </a:rPr>
              <a:t>Dependent variable:</a:t>
            </a:r>
          </a:p>
          <a:p>
            <a:pPr lvl="1">
              <a:lnSpc>
                <a:spcPct val="100000"/>
              </a:lnSpc>
            </a:pPr>
            <a:r>
              <a:rPr lang="en-US" sz="2100" dirty="0">
                <a:latin typeface="Garamond" panose="02020404030301010803" pitchFamily="18" charset="0"/>
              </a:rPr>
              <a:t>Default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500" b="1" dirty="0" smtClean="0">
                <a:latin typeface="Garamond" panose="02020404030301010803" pitchFamily="18" charset="0"/>
              </a:rPr>
              <a:t>Independent variables:</a:t>
            </a:r>
          </a:p>
          <a:p>
            <a:pPr lvl="1">
              <a:lnSpc>
                <a:spcPct val="100000"/>
              </a:lnSpc>
            </a:pPr>
            <a:r>
              <a:rPr lang="en-US" sz="2100" dirty="0" smtClean="0">
                <a:latin typeface="Garamond" panose="02020404030301010803" pitchFamily="18" charset="0"/>
              </a:rPr>
              <a:t>Client ID</a:t>
            </a:r>
          </a:p>
          <a:p>
            <a:pPr lvl="1">
              <a:lnSpc>
                <a:spcPct val="100000"/>
              </a:lnSpc>
            </a:pPr>
            <a:r>
              <a:rPr lang="en-US" sz="2100" dirty="0" smtClean="0">
                <a:latin typeface="Garamond" panose="02020404030301010803" pitchFamily="18" charset="0"/>
              </a:rPr>
              <a:t>Credit limit</a:t>
            </a:r>
          </a:p>
          <a:p>
            <a:pPr lvl="1">
              <a:lnSpc>
                <a:spcPct val="100000"/>
              </a:lnSpc>
            </a:pPr>
            <a:r>
              <a:rPr lang="en-US" sz="2100" dirty="0" smtClean="0">
                <a:latin typeface="Garamond" panose="02020404030301010803" pitchFamily="18" charset="0"/>
              </a:rPr>
              <a:t>Sex</a:t>
            </a:r>
          </a:p>
          <a:p>
            <a:pPr lvl="1">
              <a:lnSpc>
                <a:spcPct val="100000"/>
              </a:lnSpc>
            </a:pPr>
            <a:r>
              <a:rPr lang="en-US" sz="2100" dirty="0" smtClean="0">
                <a:latin typeface="Garamond" panose="02020404030301010803" pitchFamily="18" charset="0"/>
              </a:rPr>
              <a:t>Level of education</a:t>
            </a:r>
          </a:p>
          <a:p>
            <a:pPr lvl="1">
              <a:lnSpc>
                <a:spcPct val="100000"/>
              </a:lnSpc>
            </a:pPr>
            <a:r>
              <a:rPr lang="en-US" sz="2100" dirty="0" smtClean="0">
                <a:latin typeface="Garamond" panose="02020404030301010803" pitchFamily="18" charset="0"/>
              </a:rPr>
              <a:t>Marital status</a:t>
            </a:r>
          </a:p>
          <a:p>
            <a:pPr lvl="1">
              <a:lnSpc>
                <a:spcPct val="100000"/>
              </a:lnSpc>
            </a:pPr>
            <a:r>
              <a:rPr lang="en-US" sz="2100" dirty="0" smtClean="0">
                <a:latin typeface="Garamond" panose="02020404030301010803" pitchFamily="18" charset="0"/>
              </a:rPr>
              <a:t>Age </a:t>
            </a:r>
          </a:p>
          <a:p>
            <a:pPr lvl="1">
              <a:lnSpc>
                <a:spcPct val="100000"/>
              </a:lnSpc>
            </a:pPr>
            <a:r>
              <a:rPr lang="en-US" sz="2100" dirty="0" smtClean="0">
                <a:latin typeface="Garamond" panose="02020404030301010803" pitchFamily="18" charset="0"/>
              </a:rPr>
              <a:t>Repayment status (April 2005 to September 2005) (1 to 6)</a:t>
            </a:r>
          </a:p>
          <a:p>
            <a:pPr lvl="1">
              <a:lnSpc>
                <a:spcPct val="100000"/>
              </a:lnSpc>
            </a:pPr>
            <a:r>
              <a:rPr lang="en-US" sz="2100" dirty="0" smtClean="0">
                <a:latin typeface="Garamond" panose="02020404030301010803" pitchFamily="18" charset="0"/>
              </a:rPr>
              <a:t>Bill amount in TWD (April 2005 to September 2005) (1 to 6)</a:t>
            </a:r>
          </a:p>
          <a:p>
            <a:pPr lvl="1">
              <a:lnSpc>
                <a:spcPct val="100000"/>
              </a:lnSpc>
            </a:pPr>
            <a:r>
              <a:rPr lang="en-US" sz="2100" dirty="0" smtClean="0">
                <a:latin typeface="Garamond" panose="02020404030301010803" pitchFamily="18" charset="0"/>
              </a:rPr>
              <a:t>Payment amount (April 2005 to September 2005) (1 to 6)</a:t>
            </a:r>
          </a:p>
          <a:p>
            <a:pPr lvl="1">
              <a:lnSpc>
                <a:spcPct val="100000"/>
              </a:lnSpc>
            </a:pPr>
            <a:endParaRPr lang="en-US" sz="2100" dirty="0">
              <a:latin typeface="Garamond" panose="02020404030301010803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370073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9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01"/>
    </mc:Choice>
    <mc:Fallback>
      <p:transition spd="slow" advTm="31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Continued..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6270"/>
            <a:ext cx="10515600" cy="2575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36231"/>
            <a:ext cx="10515600" cy="2278476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34813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015"/>
                <a:gridCol w="1478740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87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Value labels in categorical variables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46399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633154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8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21"/>
    </mc:Choice>
    <mc:Fallback>
      <p:transition spd="slow" advTm="20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Proportion of Default levels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20440" y="1825625"/>
            <a:ext cx="8351119" cy="435133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093373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87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43"/>
    </mc:Choice>
    <mc:Fallback>
      <p:transition spd="slow" advTm="26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>
                <a:latin typeface="Garamond" panose="02020404030301010803" pitchFamily="18" charset="0"/>
              </a:rPr>
              <a:t>Education levels by default percentage</a:t>
            </a:r>
            <a:endParaRPr lang="en-US" sz="3500" b="1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39319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/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81150" y="1825625"/>
            <a:ext cx="9629699" cy="4351338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18264"/>
              </p:ext>
            </p:extLst>
          </p:nvPr>
        </p:nvGraphicFramePr>
        <p:xfrm>
          <a:off x="0" y="6537960"/>
          <a:ext cx="12192001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48"/>
                <a:gridCol w="1431707"/>
                <a:gridCol w="1204392"/>
                <a:gridCol w="1716949"/>
                <a:gridCol w="774267"/>
                <a:gridCol w="1027273"/>
                <a:gridCol w="1027273"/>
                <a:gridCol w="1027273"/>
                <a:gridCol w="1027273"/>
                <a:gridCol w="1027273"/>
                <a:gridCol w="1027273"/>
              </a:tblGrid>
              <a:tr h="32004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Overview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Data Information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Preprocessing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Modelling evaluation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Sources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1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</a:t>
                      </a:r>
                      <a:r>
                        <a:rPr lang="en-US" sz="1300" baseline="0" dirty="0" smtClean="0">
                          <a:latin typeface="Garamond" panose="02020404030301010803" pitchFamily="18" charset="0"/>
                        </a:rPr>
                        <a:t> 2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3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4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5</a:t>
                      </a: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latin typeface="Garamond" panose="02020404030301010803" pitchFamily="18" charset="0"/>
                        </a:rPr>
                        <a:t>Appendix 6</a:t>
                      </a:r>
                      <a:endParaRPr lang="en-US" sz="1300" dirty="0">
                        <a:latin typeface="Garamond" panose="02020404030301010803" pitchFamily="18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63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43"/>
    </mc:Choice>
    <mc:Fallback>
      <p:transition spd="slow" advTm="22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4776</TotalTime>
  <Words>2157</Words>
  <Application>Microsoft Office PowerPoint</Application>
  <PresentationFormat>Widescreen</PresentationFormat>
  <Paragraphs>824</Paragraphs>
  <Slides>60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Garamond</vt:lpstr>
      <vt:lpstr>Office Theme</vt:lpstr>
      <vt:lpstr>CREDIT CARD DEFAULT PREDICTION</vt:lpstr>
      <vt:lpstr>Credit card is the most preferred payment method</vt:lpstr>
      <vt:lpstr>Motivation</vt:lpstr>
      <vt:lpstr>Objective</vt:lpstr>
      <vt:lpstr>Dataset information</vt:lpstr>
      <vt:lpstr>Variable information</vt:lpstr>
      <vt:lpstr>Value labels in categorical variables</vt:lpstr>
      <vt:lpstr>Proportion of Default levels</vt:lpstr>
      <vt:lpstr>Education levels by default percentage</vt:lpstr>
      <vt:lpstr>Gender by default percentage</vt:lpstr>
      <vt:lpstr>Marital status by default percentage</vt:lpstr>
      <vt:lpstr>Age by default percentage</vt:lpstr>
      <vt:lpstr>Credit card limit by default</vt:lpstr>
      <vt:lpstr>Default by repayment status 1</vt:lpstr>
      <vt:lpstr>Default by repayment status 2</vt:lpstr>
      <vt:lpstr>Default by repayment status 3</vt:lpstr>
      <vt:lpstr>Default by repayment status 4</vt:lpstr>
      <vt:lpstr>Default by repayment status 5</vt:lpstr>
      <vt:lpstr>Default by repayment status 5</vt:lpstr>
      <vt:lpstr>Data preprocessing</vt:lpstr>
      <vt:lpstr>Feature engineering</vt:lpstr>
      <vt:lpstr>Logistic regression (All predictors) </vt:lpstr>
      <vt:lpstr>Continued..</vt:lpstr>
      <vt:lpstr>Logistic regression (Features selected based on p-value = 0.05)</vt:lpstr>
      <vt:lpstr>Continued..</vt:lpstr>
      <vt:lpstr>Decision tree</vt:lpstr>
      <vt:lpstr>Continued..</vt:lpstr>
      <vt:lpstr>Boosted trees</vt:lpstr>
      <vt:lpstr>Bootstrap forest</vt:lpstr>
      <vt:lpstr>Neural network</vt:lpstr>
      <vt:lpstr>Test for model comparison</vt:lpstr>
      <vt:lpstr>Charts for evaluation metrics of test data</vt:lpstr>
      <vt:lpstr>Continued..</vt:lpstr>
      <vt:lpstr>Best model</vt:lpstr>
      <vt:lpstr>Recommendations</vt:lpstr>
      <vt:lpstr>Sources</vt:lpstr>
      <vt:lpstr>Appendix Slides</vt:lpstr>
      <vt:lpstr>Appendix 1: Logistic regression (All predictors)</vt:lpstr>
      <vt:lpstr>Continued..</vt:lpstr>
      <vt:lpstr>Continued..</vt:lpstr>
      <vt:lpstr>Continued..</vt:lpstr>
      <vt:lpstr>Appendix 2: Logistic regression (Features selected based on p-value = 0.05)</vt:lpstr>
      <vt:lpstr>Continued..</vt:lpstr>
      <vt:lpstr>Continued..</vt:lpstr>
      <vt:lpstr>Continued..</vt:lpstr>
      <vt:lpstr>Appendix 3: Decision tree (Deep)</vt:lpstr>
      <vt:lpstr>Continued..</vt:lpstr>
      <vt:lpstr>Continued..</vt:lpstr>
      <vt:lpstr>Pruned decision tree</vt:lpstr>
      <vt:lpstr>Continued..</vt:lpstr>
      <vt:lpstr>Continued..</vt:lpstr>
      <vt:lpstr>Appendix 4: Boosted trees</vt:lpstr>
      <vt:lpstr>Continued..</vt:lpstr>
      <vt:lpstr>Appendix 5: Bootstrap forest</vt:lpstr>
      <vt:lpstr>Continued..</vt:lpstr>
      <vt:lpstr>Appendix 6: Neural network</vt:lpstr>
      <vt:lpstr>Continued..</vt:lpstr>
      <vt:lpstr>Continued..</vt:lpstr>
      <vt:lpstr>Continued..</vt:lpstr>
      <vt:lpstr>Continued..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78</cp:revision>
  <dcterms:created xsi:type="dcterms:W3CDTF">2022-11-25T17:04:12Z</dcterms:created>
  <dcterms:modified xsi:type="dcterms:W3CDTF">2022-12-04T19:17:55Z</dcterms:modified>
</cp:coreProperties>
</file>